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70" r:id="rId4"/>
    <p:sldId id="271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9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51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5E88ACB-EF98-4D47-A4EB-17C8F8C5C19B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CEE4963-1E5E-4417-AA47-808460CF4649}">
      <dgm:prSet phldrT="[Текст]" custT="1"/>
      <dgm:spPr>
        <a:solidFill>
          <a:schemeClr val="accent5">
            <a:lumMod val="20000"/>
            <a:lumOff val="80000"/>
          </a:schemeClr>
        </a:solidFill>
        <a:ln>
          <a:solidFill>
            <a:schemeClr val="bg2">
              <a:lumMod val="25000"/>
            </a:schemeClr>
          </a:solidFill>
        </a:ln>
      </dgm:spPr>
      <dgm:t>
        <a:bodyPr/>
        <a:lstStyle/>
        <a:p>
          <a:pPr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dirty="0"/>
        </a:p>
      </dgm:t>
    </dgm:pt>
    <dgm:pt modelId="{700DD956-9C16-424F-A1F7-8D86D4CD5A22}" type="parTrans" cxnId="{E1A8DEA4-D4D1-49B6-B3D3-2C25D290E9AB}">
      <dgm:prSet/>
      <dgm:spPr/>
      <dgm:t>
        <a:bodyPr/>
        <a:lstStyle/>
        <a:p>
          <a:endParaRPr lang="ru-RU"/>
        </a:p>
      </dgm:t>
    </dgm:pt>
    <dgm:pt modelId="{4110D548-859A-4478-B380-30CF91E72378}" type="sibTrans" cxnId="{E1A8DEA4-D4D1-49B6-B3D3-2C25D290E9AB}">
      <dgm:prSet/>
      <dgm:spPr>
        <a:solidFill>
          <a:srgbClr val="FF0000">
            <a:alpha val="90000"/>
          </a:srgbClr>
        </a:solidFill>
      </dgm:spPr>
      <dgm:t>
        <a:bodyPr/>
        <a:lstStyle/>
        <a:p>
          <a:endParaRPr lang="ru-RU"/>
        </a:p>
      </dgm:t>
    </dgm:pt>
    <dgm:pt modelId="{DE67286A-EE8D-4040-AA3D-7B4557A7C741}">
      <dgm:prSet phldrT="[Текст]" custT="1"/>
      <dgm:spPr>
        <a:solidFill>
          <a:schemeClr val="tx2">
            <a:lumMod val="75000"/>
          </a:schemeClr>
        </a:solidFill>
        <a:ln>
          <a:solidFill>
            <a:schemeClr val="bg2">
              <a:lumMod val="25000"/>
            </a:schemeClr>
          </a:solidFill>
        </a:ln>
      </dgm:spPr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2000" b="1" dirty="0">
            <a:solidFill>
              <a:schemeClr val="tx1"/>
            </a:solidFill>
          </a:endParaRPr>
        </a:p>
      </dgm:t>
    </dgm:pt>
    <dgm:pt modelId="{753B084E-5720-423A-91C4-C9E258D889C7}" type="parTrans" cxnId="{4E25E5E5-4832-4510-A013-2AABEA5F1C1B}">
      <dgm:prSet/>
      <dgm:spPr/>
      <dgm:t>
        <a:bodyPr/>
        <a:lstStyle/>
        <a:p>
          <a:endParaRPr lang="ru-RU"/>
        </a:p>
      </dgm:t>
    </dgm:pt>
    <dgm:pt modelId="{1A08997A-093F-4DDD-94A7-B290270C1C5B}" type="sibTrans" cxnId="{4E25E5E5-4832-4510-A013-2AABEA5F1C1B}">
      <dgm:prSet/>
      <dgm:spPr>
        <a:solidFill>
          <a:srgbClr val="FF0000">
            <a:alpha val="90000"/>
          </a:srgbClr>
        </a:solidFill>
      </dgm:spPr>
      <dgm:t>
        <a:bodyPr/>
        <a:lstStyle/>
        <a:p>
          <a:endParaRPr lang="ru-RU"/>
        </a:p>
      </dgm:t>
    </dgm:pt>
    <dgm:pt modelId="{36AF72DF-36D2-4E6C-A29C-F2BAD57E845B}">
      <dgm:prSet phldrT="[Текст]" custT="1"/>
      <dgm:spPr>
        <a:solidFill>
          <a:schemeClr val="accent5">
            <a:lumMod val="20000"/>
            <a:lumOff val="80000"/>
          </a:schemeClr>
        </a:solidFill>
        <a:ln>
          <a:solidFill>
            <a:schemeClr val="bg2">
              <a:lumMod val="25000"/>
            </a:schemeClr>
          </a:solidFill>
        </a:ln>
      </dgm:spPr>
      <dgm:t>
        <a:bodyPr/>
        <a:lstStyle/>
        <a:p>
          <a:pPr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dirty="0"/>
        </a:p>
      </dgm:t>
    </dgm:pt>
    <dgm:pt modelId="{86FD7A25-9A48-47D7-BA79-BA4C0B7D8BDF}" type="parTrans" cxnId="{1E3A2896-B3A8-4572-A145-A3F182FE686F}">
      <dgm:prSet/>
      <dgm:spPr/>
      <dgm:t>
        <a:bodyPr/>
        <a:lstStyle/>
        <a:p>
          <a:endParaRPr lang="ru-RU"/>
        </a:p>
      </dgm:t>
    </dgm:pt>
    <dgm:pt modelId="{437EA701-7D4F-4D9B-82DF-A31C25A5075C}" type="sibTrans" cxnId="{1E3A2896-B3A8-4572-A145-A3F182FE686F}">
      <dgm:prSet/>
      <dgm:spPr/>
      <dgm:t>
        <a:bodyPr/>
        <a:lstStyle/>
        <a:p>
          <a:endParaRPr lang="ru-RU"/>
        </a:p>
      </dgm:t>
    </dgm:pt>
    <dgm:pt modelId="{EE061449-8F87-43D9-90D0-4D397DA28115}" type="pres">
      <dgm:prSet presAssocID="{55E88ACB-EF98-4D47-A4EB-17C8F8C5C19B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69DD83F-DAD7-444F-ACCE-AB5649C3C1B3}" type="pres">
      <dgm:prSet presAssocID="{55E88ACB-EF98-4D47-A4EB-17C8F8C5C19B}" presName="dummyMaxCanvas" presStyleCnt="0">
        <dgm:presLayoutVars/>
      </dgm:prSet>
      <dgm:spPr/>
    </dgm:pt>
    <dgm:pt modelId="{0737AFF6-CA6E-47EE-9743-DE6CEB309BCC}" type="pres">
      <dgm:prSet presAssocID="{55E88ACB-EF98-4D47-A4EB-17C8F8C5C19B}" presName="ThreeNodes_1" presStyleLbl="node1" presStyleIdx="0" presStyleCnt="3" custScaleX="83188" custScaleY="60407" custLinFactNeighborX="1534" custLinFactNeighborY="633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F56DF0-8233-472A-907E-28BCF1DE6D6E}" type="pres">
      <dgm:prSet presAssocID="{55E88ACB-EF98-4D47-A4EB-17C8F8C5C19B}" presName="ThreeNodes_2" presStyleLbl="node1" presStyleIdx="1" presStyleCnt="3" custScaleX="111304" custScaleY="86860" custLinFactNeighborX="8465" custLinFactNeighborY="-141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0DB1FBA-6540-474F-89A2-F1B285E9A305}" type="pres">
      <dgm:prSet presAssocID="{55E88ACB-EF98-4D47-A4EB-17C8F8C5C19B}" presName="ThreeNodes_3" presStyleLbl="node1" presStyleIdx="2" presStyleCnt="3" custScaleX="80613" custScaleY="66955" custLinFactNeighborX="-2286" custLinFactNeighborY="-32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58D017-A057-48DD-BA5B-E990BBAD6611}" type="pres">
      <dgm:prSet presAssocID="{55E88ACB-EF98-4D47-A4EB-17C8F8C5C19B}" presName="ThreeConn_1-2" presStyleLbl="fgAccFollowNode1" presStyleIdx="0" presStyleCnt="2" custScaleX="70564" custScaleY="57406" custLinFactNeighborX="3836" custLinFactNeighborY="-1735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96F5AC-B696-4E23-8EAA-3D53EFC82D48}" type="pres">
      <dgm:prSet presAssocID="{55E88ACB-EF98-4D47-A4EB-17C8F8C5C19B}" presName="ThreeConn_2-3" presStyleLbl="fgAccFollowNode1" presStyleIdx="1" presStyleCnt="2" custScaleY="61020" custLinFactNeighborX="23400" custLinFactNeighborY="-254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EDD8D6-4CFC-4512-99B3-B40EBC170859}" type="pres">
      <dgm:prSet presAssocID="{55E88ACB-EF98-4D47-A4EB-17C8F8C5C19B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9B6864-B43F-41FF-A202-17F3A3E7E956}" type="pres">
      <dgm:prSet presAssocID="{55E88ACB-EF98-4D47-A4EB-17C8F8C5C19B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C31680-214B-48CC-A6EA-8787826ABD1F}" type="pres">
      <dgm:prSet presAssocID="{55E88ACB-EF98-4D47-A4EB-17C8F8C5C19B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5FAB679-93AF-41C8-9039-4DF9B2702733}" type="presOf" srcId="{DE67286A-EE8D-4040-AA3D-7B4557A7C741}" destId="{A39B6864-B43F-41FF-A202-17F3A3E7E956}" srcOrd="1" destOrd="0" presId="urn:microsoft.com/office/officeart/2005/8/layout/vProcess5"/>
    <dgm:cxn modelId="{3C0DFF25-2AE5-4252-A6C9-A04C0F184339}" type="presOf" srcId="{ACEE4963-1E5E-4417-AA47-808460CF4649}" destId="{0737AFF6-CA6E-47EE-9743-DE6CEB309BCC}" srcOrd="0" destOrd="0" presId="urn:microsoft.com/office/officeart/2005/8/layout/vProcess5"/>
    <dgm:cxn modelId="{CC57F1B2-EB22-4845-AAD3-872B0FE6F6D7}" type="presOf" srcId="{4110D548-859A-4478-B380-30CF91E72378}" destId="{8658D017-A057-48DD-BA5B-E990BBAD6611}" srcOrd="0" destOrd="0" presId="urn:microsoft.com/office/officeart/2005/8/layout/vProcess5"/>
    <dgm:cxn modelId="{89B3D959-C107-489B-AA5B-E8BA469F221E}" type="presOf" srcId="{1A08997A-093F-4DDD-94A7-B290270C1C5B}" destId="{DF96F5AC-B696-4E23-8EAA-3D53EFC82D48}" srcOrd="0" destOrd="0" presId="urn:microsoft.com/office/officeart/2005/8/layout/vProcess5"/>
    <dgm:cxn modelId="{7837A0FA-76B7-4313-9C29-45306EF96F53}" type="presOf" srcId="{ACEE4963-1E5E-4417-AA47-808460CF4649}" destId="{99EDD8D6-4CFC-4512-99B3-B40EBC170859}" srcOrd="1" destOrd="0" presId="urn:microsoft.com/office/officeart/2005/8/layout/vProcess5"/>
    <dgm:cxn modelId="{E1A8DEA4-D4D1-49B6-B3D3-2C25D290E9AB}" srcId="{55E88ACB-EF98-4D47-A4EB-17C8F8C5C19B}" destId="{ACEE4963-1E5E-4417-AA47-808460CF4649}" srcOrd="0" destOrd="0" parTransId="{700DD956-9C16-424F-A1F7-8D86D4CD5A22}" sibTransId="{4110D548-859A-4478-B380-30CF91E72378}"/>
    <dgm:cxn modelId="{1E3A2896-B3A8-4572-A145-A3F182FE686F}" srcId="{55E88ACB-EF98-4D47-A4EB-17C8F8C5C19B}" destId="{36AF72DF-36D2-4E6C-A29C-F2BAD57E845B}" srcOrd="2" destOrd="0" parTransId="{86FD7A25-9A48-47D7-BA79-BA4C0B7D8BDF}" sibTransId="{437EA701-7D4F-4D9B-82DF-A31C25A5075C}"/>
    <dgm:cxn modelId="{E2546A1F-97F0-4D30-BFB1-213F4F831C97}" type="presOf" srcId="{36AF72DF-36D2-4E6C-A29C-F2BAD57E845B}" destId="{88C31680-214B-48CC-A6EA-8787826ABD1F}" srcOrd="1" destOrd="0" presId="urn:microsoft.com/office/officeart/2005/8/layout/vProcess5"/>
    <dgm:cxn modelId="{4E25E5E5-4832-4510-A013-2AABEA5F1C1B}" srcId="{55E88ACB-EF98-4D47-A4EB-17C8F8C5C19B}" destId="{DE67286A-EE8D-4040-AA3D-7B4557A7C741}" srcOrd="1" destOrd="0" parTransId="{753B084E-5720-423A-91C4-C9E258D889C7}" sibTransId="{1A08997A-093F-4DDD-94A7-B290270C1C5B}"/>
    <dgm:cxn modelId="{049FAC9C-71DC-44E2-B750-D03591673050}" type="presOf" srcId="{55E88ACB-EF98-4D47-A4EB-17C8F8C5C19B}" destId="{EE061449-8F87-43D9-90D0-4D397DA28115}" srcOrd="0" destOrd="0" presId="urn:microsoft.com/office/officeart/2005/8/layout/vProcess5"/>
    <dgm:cxn modelId="{3F345DA8-FB6A-4A7B-BDBC-D0B1E4ADF3B1}" type="presOf" srcId="{DE67286A-EE8D-4040-AA3D-7B4557A7C741}" destId="{60F56DF0-8233-472A-907E-28BCF1DE6D6E}" srcOrd="0" destOrd="0" presId="urn:microsoft.com/office/officeart/2005/8/layout/vProcess5"/>
    <dgm:cxn modelId="{1CA14940-85B8-49E3-85B2-3F0C23128524}" type="presOf" srcId="{36AF72DF-36D2-4E6C-A29C-F2BAD57E845B}" destId="{E0DB1FBA-6540-474F-89A2-F1B285E9A305}" srcOrd="0" destOrd="0" presId="urn:microsoft.com/office/officeart/2005/8/layout/vProcess5"/>
    <dgm:cxn modelId="{BDA55041-56F5-4F3A-8D0C-6E2ADF850B23}" type="presParOf" srcId="{EE061449-8F87-43D9-90D0-4D397DA28115}" destId="{C69DD83F-DAD7-444F-ACCE-AB5649C3C1B3}" srcOrd="0" destOrd="0" presId="urn:microsoft.com/office/officeart/2005/8/layout/vProcess5"/>
    <dgm:cxn modelId="{24220AC3-02C5-4E6E-9EFE-F4A7C276A6E7}" type="presParOf" srcId="{EE061449-8F87-43D9-90D0-4D397DA28115}" destId="{0737AFF6-CA6E-47EE-9743-DE6CEB309BCC}" srcOrd="1" destOrd="0" presId="urn:microsoft.com/office/officeart/2005/8/layout/vProcess5"/>
    <dgm:cxn modelId="{FB40C146-63EB-4027-841F-959F629E897B}" type="presParOf" srcId="{EE061449-8F87-43D9-90D0-4D397DA28115}" destId="{60F56DF0-8233-472A-907E-28BCF1DE6D6E}" srcOrd="2" destOrd="0" presId="urn:microsoft.com/office/officeart/2005/8/layout/vProcess5"/>
    <dgm:cxn modelId="{8D03078F-F3F0-49D0-AA33-6B108AF18F70}" type="presParOf" srcId="{EE061449-8F87-43D9-90D0-4D397DA28115}" destId="{E0DB1FBA-6540-474F-89A2-F1B285E9A305}" srcOrd="3" destOrd="0" presId="urn:microsoft.com/office/officeart/2005/8/layout/vProcess5"/>
    <dgm:cxn modelId="{65B66D69-1301-4948-8EEF-B08CB61DED1E}" type="presParOf" srcId="{EE061449-8F87-43D9-90D0-4D397DA28115}" destId="{8658D017-A057-48DD-BA5B-E990BBAD6611}" srcOrd="4" destOrd="0" presId="urn:microsoft.com/office/officeart/2005/8/layout/vProcess5"/>
    <dgm:cxn modelId="{F010F48B-3FCA-4935-B3C5-52EAFDA5F3EB}" type="presParOf" srcId="{EE061449-8F87-43D9-90D0-4D397DA28115}" destId="{DF96F5AC-B696-4E23-8EAA-3D53EFC82D48}" srcOrd="5" destOrd="0" presId="urn:microsoft.com/office/officeart/2005/8/layout/vProcess5"/>
    <dgm:cxn modelId="{176738C6-A252-4406-9412-0FE54338B7F9}" type="presParOf" srcId="{EE061449-8F87-43D9-90D0-4D397DA28115}" destId="{99EDD8D6-4CFC-4512-99B3-B40EBC170859}" srcOrd="6" destOrd="0" presId="urn:microsoft.com/office/officeart/2005/8/layout/vProcess5"/>
    <dgm:cxn modelId="{19250BEF-3AAD-4128-9D30-1841FEB5AFC5}" type="presParOf" srcId="{EE061449-8F87-43D9-90D0-4D397DA28115}" destId="{A39B6864-B43F-41FF-A202-17F3A3E7E956}" srcOrd="7" destOrd="0" presId="urn:microsoft.com/office/officeart/2005/8/layout/vProcess5"/>
    <dgm:cxn modelId="{D5869237-4F52-431F-BE7D-435DAD3491BC}" type="presParOf" srcId="{EE061449-8F87-43D9-90D0-4D397DA28115}" destId="{88C31680-214B-48CC-A6EA-8787826ABD1F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5E88ACB-EF98-4D47-A4EB-17C8F8C5C19B}" type="doc">
      <dgm:prSet loTypeId="urn:microsoft.com/office/officeart/2005/8/layout/vProcess5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E67286A-EE8D-4040-AA3D-7B4557A7C741}">
      <dgm:prSet phldrT="[Текст]" custT="1"/>
      <dgm:spPr/>
      <dgm:t>
        <a:bodyPr/>
        <a:lstStyle/>
        <a:p>
          <a:pPr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dirty="0">
            <a:solidFill>
              <a:schemeClr val="tx1"/>
            </a:solidFill>
          </a:endParaRPr>
        </a:p>
      </dgm:t>
    </dgm:pt>
    <dgm:pt modelId="{753B084E-5720-423A-91C4-C9E258D889C7}" type="parTrans" cxnId="{4E25E5E5-4832-4510-A013-2AABEA5F1C1B}">
      <dgm:prSet/>
      <dgm:spPr/>
      <dgm:t>
        <a:bodyPr/>
        <a:lstStyle/>
        <a:p>
          <a:endParaRPr lang="ru-RU"/>
        </a:p>
      </dgm:t>
    </dgm:pt>
    <dgm:pt modelId="{1A08997A-093F-4DDD-94A7-B290270C1C5B}" type="sibTrans" cxnId="{4E25E5E5-4832-4510-A013-2AABEA5F1C1B}">
      <dgm:prSet/>
      <dgm:spPr/>
      <dgm:t>
        <a:bodyPr/>
        <a:lstStyle/>
        <a:p>
          <a:endParaRPr lang="ru-RU"/>
        </a:p>
      </dgm:t>
    </dgm:pt>
    <dgm:pt modelId="{ACEE4963-1E5E-4417-AA47-808460CF4649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1" dirty="0">
            <a:solidFill>
              <a:schemeClr val="tx1"/>
            </a:solidFill>
          </a:endParaRPr>
        </a:p>
      </dgm:t>
    </dgm:pt>
    <dgm:pt modelId="{4110D548-859A-4478-B380-30CF91E72378}" type="sibTrans" cxnId="{E1A8DEA4-D4D1-49B6-B3D3-2C25D290E9AB}">
      <dgm:prSet/>
      <dgm:spPr>
        <a:solidFill>
          <a:srgbClr val="FF0000">
            <a:alpha val="90000"/>
          </a:srgbClr>
        </a:solidFill>
      </dgm:spPr>
      <dgm:t>
        <a:bodyPr/>
        <a:lstStyle/>
        <a:p>
          <a:endParaRPr lang="ru-RU"/>
        </a:p>
      </dgm:t>
    </dgm:pt>
    <dgm:pt modelId="{700DD956-9C16-424F-A1F7-8D86D4CD5A22}" type="parTrans" cxnId="{E1A8DEA4-D4D1-49B6-B3D3-2C25D290E9AB}">
      <dgm:prSet/>
      <dgm:spPr/>
      <dgm:t>
        <a:bodyPr/>
        <a:lstStyle/>
        <a:p>
          <a:endParaRPr lang="ru-RU"/>
        </a:p>
      </dgm:t>
    </dgm:pt>
    <dgm:pt modelId="{EE061449-8F87-43D9-90D0-4D397DA28115}" type="pres">
      <dgm:prSet presAssocID="{55E88ACB-EF98-4D47-A4EB-17C8F8C5C19B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69DD83F-DAD7-444F-ACCE-AB5649C3C1B3}" type="pres">
      <dgm:prSet presAssocID="{55E88ACB-EF98-4D47-A4EB-17C8F8C5C19B}" presName="dummyMaxCanvas" presStyleCnt="0">
        <dgm:presLayoutVars/>
      </dgm:prSet>
      <dgm:spPr/>
      <dgm:t>
        <a:bodyPr/>
        <a:lstStyle/>
        <a:p>
          <a:endParaRPr lang="ru-RU"/>
        </a:p>
      </dgm:t>
    </dgm:pt>
    <dgm:pt modelId="{A62A2A15-641F-4367-873B-160EE8414253}" type="pres">
      <dgm:prSet presAssocID="{55E88ACB-EF98-4D47-A4EB-17C8F8C5C19B}" presName="TwoNodes_1" presStyleLbl="node1" presStyleIdx="0" presStyleCnt="2" custScaleX="90271" custScaleY="77518" custLinFactNeighborX="21267" custLinFactNeighborY="171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9A3391-2087-430B-B609-C755752472EA}" type="pres">
      <dgm:prSet presAssocID="{55E88ACB-EF98-4D47-A4EB-17C8F8C5C19B}" presName="TwoNodes_2" presStyleLbl="node1" presStyleIdx="1" presStyleCnt="2" custScaleY="58407" custLinFactNeighborX="-331" custLinFactNeighborY="898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0D81D5-80BC-433D-B612-EF0A006ADA10}" type="pres">
      <dgm:prSet presAssocID="{55E88ACB-EF98-4D47-A4EB-17C8F8C5C19B}" presName="TwoConn_1-2" presStyleLbl="fgAccFollowNode1" presStyleIdx="0" presStyleCnt="1" custAng="5400000" custScaleX="54937" custScaleY="71485" custLinFactX="-73342" custLinFactNeighborX="-100000" custLinFactNeighborY="-224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8FC382-6284-4FE2-9B5A-96421DA37B78}" type="pres">
      <dgm:prSet presAssocID="{55E88ACB-EF98-4D47-A4EB-17C8F8C5C19B}" presName="TwoNodes_1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C2AE73-11BB-4C45-8EDE-88E68731557B}" type="pres">
      <dgm:prSet presAssocID="{55E88ACB-EF98-4D47-A4EB-17C8F8C5C19B}" presName="TwoNodes_2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E25E5E5-4832-4510-A013-2AABEA5F1C1B}" srcId="{55E88ACB-EF98-4D47-A4EB-17C8F8C5C19B}" destId="{DE67286A-EE8D-4040-AA3D-7B4557A7C741}" srcOrd="1" destOrd="0" parTransId="{753B084E-5720-423A-91C4-C9E258D889C7}" sibTransId="{1A08997A-093F-4DDD-94A7-B290270C1C5B}"/>
    <dgm:cxn modelId="{F38BDF5E-AFFC-42A8-949A-85D32219F4E4}" type="presOf" srcId="{ACEE4963-1E5E-4417-AA47-808460CF4649}" destId="{A62A2A15-641F-4367-873B-160EE8414253}" srcOrd="0" destOrd="0" presId="urn:microsoft.com/office/officeart/2005/8/layout/vProcess5"/>
    <dgm:cxn modelId="{D8B6A382-00A5-45C4-9A56-06BA5B902CB1}" type="presOf" srcId="{DE67286A-EE8D-4040-AA3D-7B4557A7C741}" destId="{079A3391-2087-430B-B609-C755752472EA}" srcOrd="0" destOrd="0" presId="urn:microsoft.com/office/officeart/2005/8/layout/vProcess5"/>
    <dgm:cxn modelId="{BB94F9C3-CA37-4F50-A965-2716F397A8A1}" type="presOf" srcId="{55E88ACB-EF98-4D47-A4EB-17C8F8C5C19B}" destId="{EE061449-8F87-43D9-90D0-4D397DA28115}" srcOrd="0" destOrd="0" presId="urn:microsoft.com/office/officeart/2005/8/layout/vProcess5"/>
    <dgm:cxn modelId="{E1A8DEA4-D4D1-49B6-B3D3-2C25D290E9AB}" srcId="{55E88ACB-EF98-4D47-A4EB-17C8F8C5C19B}" destId="{ACEE4963-1E5E-4417-AA47-808460CF4649}" srcOrd="0" destOrd="0" parTransId="{700DD956-9C16-424F-A1F7-8D86D4CD5A22}" sibTransId="{4110D548-859A-4478-B380-30CF91E72378}"/>
    <dgm:cxn modelId="{145B7D8B-75AA-4255-A6BD-8A2D7AEAC750}" type="presOf" srcId="{4110D548-859A-4478-B380-30CF91E72378}" destId="{690D81D5-80BC-433D-B612-EF0A006ADA10}" srcOrd="0" destOrd="0" presId="urn:microsoft.com/office/officeart/2005/8/layout/vProcess5"/>
    <dgm:cxn modelId="{5B315609-52AC-404E-9A52-D20DFE55D562}" type="presOf" srcId="{DE67286A-EE8D-4040-AA3D-7B4557A7C741}" destId="{EEC2AE73-11BB-4C45-8EDE-88E68731557B}" srcOrd="1" destOrd="0" presId="urn:microsoft.com/office/officeart/2005/8/layout/vProcess5"/>
    <dgm:cxn modelId="{B7E390C8-CBA1-4F63-9B15-45E256B187D5}" type="presOf" srcId="{ACEE4963-1E5E-4417-AA47-808460CF4649}" destId="{5C8FC382-6284-4FE2-9B5A-96421DA37B78}" srcOrd="1" destOrd="0" presId="urn:microsoft.com/office/officeart/2005/8/layout/vProcess5"/>
    <dgm:cxn modelId="{8C5B873A-4FD6-451E-A4F6-E38363AD31E2}" type="presParOf" srcId="{EE061449-8F87-43D9-90D0-4D397DA28115}" destId="{C69DD83F-DAD7-444F-ACCE-AB5649C3C1B3}" srcOrd="0" destOrd="0" presId="urn:microsoft.com/office/officeart/2005/8/layout/vProcess5"/>
    <dgm:cxn modelId="{DD5672B7-0CA4-4F1F-85D9-A15CAF8056C8}" type="presParOf" srcId="{EE061449-8F87-43D9-90D0-4D397DA28115}" destId="{A62A2A15-641F-4367-873B-160EE8414253}" srcOrd="1" destOrd="0" presId="urn:microsoft.com/office/officeart/2005/8/layout/vProcess5"/>
    <dgm:cxn modelId="{A75778FA-827F-4825-9703-46B6131017D6}" type="presParOf" srcId="{EE061449-8F87-43D9-90D0-4D397DA28115}" destId="{079A3391-2087-430B-B609-C755752472EA}" srcOrd="2" destOrd="0" presId="urn:microsoft.com/office/officeart/2005/8/layout/vProcess5"/>
    <dgm:cxn modelId="{9B90F559-9451-403D-9B24-ED84AF54860C}" type="presParOf" srcId="{EE061449-8F87-43D9-90D0-4D397DA28115}" destId="{690D81D5-80BC-433D-B612-EF0A006ADA10}" srcOrd="3" destOrd="0" presId="urn:microsoft.com/office/officeart/2005/8/layout/vProcess5"/>
    <dgm:cxn modelId="{70B5F08D-C01E-44FC-B6F5-133D77C3EF60}" type="presParOf" srcId="{EE061449-8F87-43D9-90D0-4D397DA28115}" destId="{5C8FC382-6284-4FE2-9B5A-96421DA37B78}" srcOrd="4" destOrd="0" presId="urn:microsoft.com/office/officeart/2005/8/layout/vProcess5"/>
    <dgm:cxn modelId="{77E21D03-3FAA-4D6C-979C-800B416D9F75}" type="presParOf" srcId="{EE061449-8F87-43D9-90D0-4D397DA28115}" destId="{EEC2AE73-11BB-4C45-8EDE-88E68731557B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37AFF6-CA6E-47EE-9743-DE6CEB309BCC}">
      <dsp:nvSpPr>
        <dsp:cNvPr id="0" name=""/>
        <dsp:cNvSpPr/>
      </dsp:nvSpPr>
      <dsp:spPr>
        <a:xfrm>
          <a:off x="394298" y="428644"/>
          <a:ext cx="3299887" cy="990801"/>
        </a:xfrm>
        <a:prstGeom prst="roundRect">
          <a:avLst>
            <a:gd name="adj" fmla="val 10000"/>
          </a:avLst>
        </a:prstGeom>
        <a:solidFill>
          <a:schemeClr val="accent5">
            <a:lumMod val="20000"/>
            <a:lumOff val="80000"/>
          </a:schemeClr>
        </a:solidFill>
        <a:ln w="25400" cap="flat" cmpd="sng" algn="ctr">
          <a:solidFill>
            <a:schemeClr val="bg2">
              <a:lumMod val="2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/>
        </a:p>
      </dsp:txBody>
      <dsp:txXfrm>
        <a:off x="423318" y="457664"/>
        <a:ext cx="1849418" cy="932761"/>
      </dsp:txXfrm>
    </dsp:sp>
    <dsp:sp modelId="{60F56DF0-8233-472A-907E-28BCF1DE6D6E}">
      <dsp:nvSpPr>
        <dsp:cNvPr id="0" name=""/>
        <dsp:cNvSpPr/>
      </dsp:nvSpPr>
      <dsp:spPr>
        <a:xfrm>
          <a:off x="251615" y="1790021"/>
          <a:ext cx="4415188" cy="1424686"/>
        </a:xfrm>
        <a:prstGeom prst="roundRect">
          <a:avLst>
            <a:gd name="adj" fmla="val 10000"/>
          </a:avLst>
        </a:prstGeom>
        <a:solidFill>
          <a:schemeClr val="tx2">
            <a:lumMod val="75000"/>
          </a:schemeClr>
        </a:solidFill>
        <a:ln w="25400" cap="flat" cmpd="sng" algn="ctr">
          <a:solidFill>
            <a:schemeClr val="bg2">
              <a:lumMod val="2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2000" b="1" kern="1200" dirty="0">
            <a:solidFill>
              <a:schemeClr val="tx1"/>
            </a:solidFill>
          </a:endParaRPr>
        </a:p>
      </dsp:txBody>
      <dsp:txXfrm>
        <a:off x="293343" y="1831749"/>
        <a:ext cx="2755504" cy="1341230"/>
      </dsp:txXfrm>
    </dsp:sp>
    <dsp:sp modelId="{E0DB1FBA-6540-474F-89A2-F1B285E9A305}">
      <dsp:nvSpPr>
        <dsp:cNvPr id="0" name=""/>
        <dsp:cNvSpPr/>
      </dsp:nvSpPr>
      <dsp:spPr>
        <a:xfrm>
          <a:off x="993860" y="4045330"/>
          <a:ext cx="3197743" cy="1098202"/>
        </a:xfrm>
        <a:prstGeom prst="roundRect">
          <a:avLst>
            <a:gd name="adj" fmla="val 10000"/>
          </a:avLst>
        </a:prstGeom>
        <a:solidFill>
          <a:schemeClr val="accent5">
            <a:lumMod val="20000"/>
            <a:lumOff val="80000"/>
          </a:schemeClr>
        </a:solidFill>
        <a:ln w="25400" cap="flat" cmpd="sng" algn="ctr">
          <a:solidFill>
            <a:schemeClr val="bg2">
              <a:lumMod val="2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/>
        </a:p>
      </dsp:txBody>
      <dsp:txXfrm>
        <a:off x="1026025" y="4077495"/>
        <a:ext cx="1991814" cy="1033872"/>
      </dsp:txXfrm>
    </dsp:sp>
    <dsp:sp modelId="{8658D017-A057-48DD-BA5B-E990BBAD6611}">
      <dsp:nvSpPr>
        <dsp:cNvPr id="0" name=""/>
        <dsp:cNvSpPr/>
      </dsp:nvSpPr>
      <dsp:spPr>
        <a:xfrm>
          <a:off x="3098457" y="1285885"/>
          <a:ext cx="752308" cy="612026"/>
        </a:xfrm>
        <a:prstGeom prst="downArrow">
          <a:avLst>
            <a:gd name="adj1" fmla="val 55000"/>
            <a:gd name="adj2" fmla="val 45000"/>
          </a:avLst>
        </a:prstGeom>
        <a:solidFill>
          <a:srgbClr val="FF0000">
            <a:alpha val="90000"/>
          </a:srgb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700" kern="1200"/>
        </a:p>
      </dsp:txBody>
      <dsp:txXfrm>
        <a:off x="3267726" y="1285885"/>
        <a:ext cx="413770" cy="460550"/>
      </dsp:txXfrm>
    </dsp:sp>
    <dsp:sp modelId="{DF96F5AC-B696-4E23-8EAA-3D53EFC82D48}">
      <dsp:nvSpPr>
        <dsp:cNvPr id="0" name=""/>
        <dsp:cNvSpPr/>
      </dsp:nvSpPr>
      <dsp:spPr>
        <a:xfrm>
          <a:off x="3500132" y="3082960"/>
          <a:ext cx="1066136" cy="650556"/>
        </a:xfrm>
        <a:prstGeom prst="downArrow">
          <a:avLst>
            <a:gd name="adj1" fmla="val 55000"/>
            <a:gd name="adj2" fmla="val 45000"/>
          </a:avLst>
        </a:prstGeom>
        <a:solidFill>
          <a:srgbClr val="FF0000">
            <a:alpha val="90000"/>
          </a:srgb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900" kern="1200"/>
        </a:p>
      </dsp:txBody>
      <dsp:txXfrm>
        <a:off x="3740013" y="3082960"/>
        <a:ext cx="586374" cy="48954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2A2A15-641F-4367-873B-160EE8414253}">
      <dsp:nvSpPr>
        <dsp:cNvPr id="0" name=""/>
        <dsp:cNvSpPr/>
      </dsp:nvSpPr>
      <dsp:spPr>
        <a:xfrm>
          <a:off x="880119" y="580421"/>
          <a:ext cx="3040363" cy="158599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1" kern="1200" dirty="0">
            <a:solidFill>
              <a:schemeClr val="tx1"/>
            </a:solidFill>
          </a:endParaRPr>
        </a:p>
      </dsp:txBody>
      <dsp:txXfrm>
        <a:off x="916426" y="616728"/>
        <a:ext cx="1167004" cy="1513381"/>
      </dsp:txXfrm>
    </dsp:sp>
    <dsp:sp modelId="{079A3391-2087-430B-B609-C755752472EA}">
      <dsp:nvSpPr>
        <dsp:cNvPr id="0" name=""/>
        <dsp:cNvSpPr/>
      </dsp:nvSpPr>
      <dsp:spPr>
        <a:xfrm>
          <a:off x="583211" y="3109930"/>
          <a:ext cx="3368040" cy="119498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>
            <a:solidFill>
              <a:schemeClr val="tx1"/>
            </a:solidFill>
          </a:endParaRPr>
        </a:p>
      </dsp:txBody>
      <dsp:txXfrm>
        <a:off x="618211" y="3144930"/>
        <a:ext cx="1373799" cy="1124989"/>
      </dsp:txXfrm>
    </dsp:sp>
    <dsp:sp modelId="{690D81D5-80BC-433D-B612-EF0A006ADA10}">
      <dsp:nvSpPr>
        <dsp:cNvPr id="0" name=""/>
        <dsp:cNvSpPr/>
      </dsp:nvSpPr>
      <dsp:spPr>
        <a:xfrm rot="5400000">
          <a:off x="110034" y="1499688"/>
          <a:ext cx="730596" cy="950665"/>
        </a:xfrm>
        <a:prstGeom prst="downArrow">
          <a:avLst>
            <a:gd name="adj1" fmla="val 55000"/>
            <a:gd name="adj2" fmla="val 45000"/>
          </a:avLst>
        </a:prstGeom>
        <a:solidFill>
          <a:srgbClr val="FF0000">
            <a:alpha val="90000"/>
          </a:srgb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>
        <a:off x="364830" y="1590100"/>
        <a:ext cx="401828" cy="7698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36E376-CFFA-44F3-86A2-FA3287CC9250}" type="datetimeFigureOut">
              <a:rPr lang="ru-RU" smtClean="0"/>
              <a:t>06.03.2015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EFBC6D-EE41-435B-851B-482471700B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1868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68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6E2D6DA-28DE-4E7D-AB99-C13F787F015A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43188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270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altLang="ru-RU" smtClean="0"/>
              <a:t>Оптимально составленный перечень определит результаты выполнения госпрограммы и объем работ по паспортизации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A9CBC2E-E74F-4AA3-B8BC-CBC1D048292D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66632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373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altLang="ru-RU" smtClean="0"/>
              <a:t>Из рисунка Организационная модель взаимодействия участников системы обеспечения доступности социальных объектов и услуг для инвалидов. СПАС служба поддержки адаптивной среды. Карта доступности – добавлена.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24757F4-3F95-4859-B0E4-C7164BB3F34B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16403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025525" y="369888"/>
            <a:ext cx="4772025" cy="357981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Заметки 2"/>
          <p:cNvSpPr>
            <a:spLocks noGrp="1"/>
          </p:cNvSpPr>
          <p:nvPr>
            <p:ph type="body" idx="1"/>
          </p:nvPr>
        </p:nvSpPr>
        <p:spPr bwMode="auto">
          <a:xfrm>
            <a:off x="667941" y="4038600"/>
            <a:ext cx="5666184" cy="4936067"/>
          </a:xfrm>
        </p:spPr>
        <p:txBody>
          <a:bodyPr wrap="square" lIns="91807" tIns="45903" rIns="91807" bIns="45903" numCol="1" anchor="t" anchorCtr="0" compatLnSpc="1">
            <a:prstTxWarp prst="textNoShape">
              <a:avLst/>
            </a:prstTxWarp>
          </a:bodyPr>
          <a:lstStyle/>
          <a:p>
            <a:pPr algn="just">
              <a:spcBef>
                <a:spcPts val="0"/>
              </a:spcBef>
              <a:defRPr/>
            </a:pPr>
            <a:r>
              <a:rPr lang="ru-RU" sz="1100" dirty="0" smtClean="0">
                <a:latin typeface="Arial" pitchFamily="34" charset="0"/>
                <a:cs typeface="Arial" pitchFamily="34" charset="0"/>
              </a:rPr>
              <a:t>           Структура нового перечня </a:t>
            </a:r>
            <a:r>
              <a:rPr lang="ru-RU" sz="1100" b="1" dirty="0" smtClean="0">
                <a:latin typeface="Arial" pitchFamily="34" charset="0"/>
                <a:cs typeface="Arial" pitchFamily="34" charset="0"/>
              </a:rPr>
              <a:t>не претерпела существенных изменений</a:t>
            </a:r>
            <a:r>
              <a:rPr lang="ru-RU" sz="1100" dirty="0" smtClean="0">
                <a:latin typeface="Arial" pitchFamily="34" charset="0"/>
                <a:cs typeface="Arial" pitchFamily="34" charset="0"/>
              </a:rPr>
              <a:t>, в нее, как и прежде, включены следующие категории объектов:</a:t>
            </a:r>
          </a:p>
          <a:p>
            <a:pPr algn="just">
              <a:spcBef>
                <a:spcPts val="0"/>
              </a:spcBef>
              <a:buFont typeface="Wingdings" pitchFamily="2" charset="2"/>
              <a:buChar char="ü"/>
              <a:defRPr/>
            </a:pPr>
            <a:r>
              <a:rPr lang="ru-RU" sz="1100" dirty="0" smtClean="0">
                <a:latin typeface="Arial" pitchFamily="34" charset="0"/>
                <a:cs typeface="Arial" pitchFamily="34" charset="0"/>
              </a:rPr>
              <a:t> административные здания (это преимущественно администрации муниципалитетов, судебные и правоохранительные органы, кредитные учреждения, управления Пенсионного фонда, Почты России и иные) – 93 ед.;</a:t>
            </a:r>
          </a:p>
          <a:p>
            <a:pPr algn="just">
              <a:spcBef>
                <a:spcPts val="0"/>
              </a:spcBef>
              <a:buFont typeface="Wingdings" pitchFamily="2" charset="2"/>
              <a:buChar char="ü"/>
              <a:defRPr/>
            </a:pPr>
            <a:r>
              <a:rPr lang="ru-RU" sz="1100" dirty="0" smtClean="0">
                <a:latin typeface="Arial" pitchFamily="34" charset="0"/>
                <a:cs typeface="Arial" pitchFamily="34" charset="0"/>
              </a:rPr>
              <a:t>объекты здравоохранения – 217 ед.;</a:t>
            </a:r>
          </a:p>
          <a:p>
            <a:pPr algn="just">
              <a:spcBef>
                <a:spcPts val="0"/>
              </a:spcBef>
              <a:buFont typeface="Wingdings" pitchFamily="2" charset="2"/>
              <a:buChar char="ü"/>
              <a:defRPr/>
            </a:pPr>
            <a:r>
              <a:rPr lang="ru-RU" sz="1100" dirty="0" smtClean="0">
                <a:latin typeface="Arial" pitchFamily="34" charset="0"/>
                <a:cs typeface="Arial" pitchFamily="34" charset="0"/>
              </a:rPr>
              <a:t>образования – 200 ед.;</a:t>
            </a:r>
          </a:p>
          <a:p>
            <a:pPr algn="just">
              <a:spcBef>
                <a:spcPts val="0"/>
              </a:spcBef>
              <a:buFont typeface="Wingdings" pitchFamily="2" charset="2"/>
              <a:buChar char="ü"/>
              <a:defRPr/>
            </a:pPr>
            <a:r>
              <a:rPr lang="ru-RU" sz="1100" dirty="0" smtClean="0">
                <a:latin typeface="Arial" pitchFamily="34" charset="0"/>
                <a:cs typeface="Arial" pitchFamily="34" charset="0"/>
              </a:rPr>
              <a:t>культуры – 87 ед.;</a:t>
            </a:r>
          </a:p>
          <a:p>
            <a:pPr algn="just">
              <a:spcBef>
                <a:spcPts val="0"/>
              </a:spcBef>
              <a:buFont typeface="Wingdings" pitchFamily="2" charset="2"/>
              <a:buChar char="ü"/>
              <a:defRPr/>
            </a:pPr>
            <a:r>
              <a:rPr lang="ru-RU" sz="1100" dirty="0" smtClean="0">
                <a:latin typeface="Arial" pitchFamily="34" charset="0"/>
                <a:cs typeface="Arial" pitchFamily="34" charset="0"/>
              </a:rPr>
              <a:t>спорта и молодежной политики – 122 ед.;</a:t>
            </a:r>
          </a:p>
          <a:p>
            <a:pPr algn="just">
              <a:spcBef>
                <a:spcPts val="0"/>
              </a:spcBef>
              <a:buFont typeface="Wingdings" pitchFamily="2" charset="2"/>
              <a:buChar char="ü"/>
              <a:defRPr/>
            </a:pPr>
            <a:r>
              <a:rPr lang="ru-RU" sz="1100" dirty="0" smtClean="0">
                <a:latin typeface="Arial" pitchFamily="34" charset="0"/>
                <a:cs typeface="Arial" pitchFamily="34" charset="0"/>
              </a:rPr>
              <a:t>социальной защиты населения – 124 ед.;</a:t>
            </a:r>
          </a:p>
          <a:p>
            <a:pPr algn="just">
              <a:spcBef>
                <a:spcPts val="0"/>
              </a:spcBef>
              <a:buFont typeface="Wingdings" pitchFamily="2" charset="2"/>
              <a:buChar char="ü"/>
              <a:defRPr/>
            </a:pPr>
            <a:r>
              <a:rPr lang="ru-RU" sz="1100" dirty="0" smtClean="0">
                <a:latin typeface="Arial" pitchFamily="34" charset="0"/>
                <a:cs typeface="Arial" pitchFamily="34" charset="0"/>
              </a:rPr>
              <a:t>торговли и общественного питания – 127 ед.;</a:t>
            </a:r>
          </a:p>
          <a:p>
            <a:pPr algn="just">
              <a:spcBef>
                <a:spcPts val="0"/>
              </a:spcBef>
              <a:buFont typeface="Wingdings" pitchFamily="2" charset="2"/>
              <a:buChar char="ü"/>
              <a:defRPr/>
            </a:pPr>
            <a:r>
              <a:rPr lang="ru-RU" sz="1100" dirty="0" smtClean="0">
                <a:latin typeface="Arial" pitchFamily="34" charset="0"/>
                <a:cs typeface="Arial" pitchFamily="34" charset="0"/>
              </a:rPr>
              <a:t>занятости – 22 ед.;</a:t>
            </a:r>
          </a:p>
          <a:p>
            <a:pPr algn="just">
              <a:spcBef>
                <a:spcPts val="0"/>
              </a:spcBef>
              <a:buFont typeface="Wingdings" pitchFamily="2" charset="2"/>
              <a:buChar char="ü"/>
              <a:defRPr/>
            </a:pPr>
            <a:r>
              <a:rPr lang="ru-RU" sz="1100" dirty="0" smtClean="0">
                <a:latin typeface="Arial" pitchFamily="34" charset="0"/>
                <a:cs typeface="Arial" pitchFamily="34" charset="0"/>
              </a:rPr>
              <a:t>общественных организаций инвалидов – 25 ед.</a:t>
            </a:r>
          </a:p>
          <a:p>
            <a:pPr algn="just">
              <a:spcBef>
                <a:spcPts val="0"/>
              </a:spcBef>
              <a:defRPr/>
            </a:pPr>
            <a:r>
              <a:rPr lang="ru-RU" sz="1100" b="1" dirty="0" smtClean="0">
                <a:latin typeface="Arial" pitchFamily="34" charset="0"/>
                <a:cs typeface="Arial" pitchFamily="34" charset="0"/>
              </a:rPr>
              <a:t>         За региональными органами государственной власти </a:t>
            </a:r>
            <a:r>
              <a:rPr lang="ru-RU" sz="1100" dirty="0" smtClean="0">
                <a:latin typeface="Arial" pitchFamily="34" charset="0"/>
                <a:cs typeface="Arial" pitchFamily="34" charset="0"/>
              </a:rPr>
              <a:t>в рамках исполнения распоряжения </a:t>
            </a:r>
            <a:r>
              <a:rPr lang="ru-RU" sz="1100" b="1" dirty="0" smtClean="0">
                <a:latin typeface="Arial" pitchFamily="34" charset="0"/>
                <a:cs typeface="Arial" pitchFamily="34" charset="0"/>
              </a:rPr>
              <a:t>закреплены курируемые отраслевые объекты</a:t>
            </a:r>
            <a:r>
              <a:rPr lang="ru-RU" sz="1100" dirty="0" smtClean="0">
                <a:latin typeface="Arial" pitchFamily="34" charset="0"/>
                <a:cs typeface="Arial" pitchFamily="34" charset="0"/>
              </a:rPr>
              <a:t>, отдельно </a:t>
            </a:r>
            <a:r>
              <a:rPr lang="ru-RU" sz="1100" b="1" dirty="0" smtClean="0">
                <a:latin typeface="Arial" pitchFamily="34" charset="0"/>
                <a:cs typeface="Arial" pitchFamily="34" charset="0"/>
              </a:rPr>
              <a:t>выделены объекты общественных организаций инвалидов. </a:t>
            </a:r>
          </a:p>
          <a:p>
            <a:pPr algn="just">
              <a:spcBef>
                <a:spcPts val="0"/>
              </a:spcBef>
              <a:defRPr/>
            </a:pPr>
            <a:r>
              <a:rPr lang="ru-RU" sz="1100" dirty="0" smtClean="0">
                <a:latin typeface="Arial" pitchFamily="34" charset="0"/>
                <a:cs typeface="Arial" pitchFamily="34" charset="0"/>
              </a:rPr>
              <a:t>         К компетенции </a:t>
            </a:r>
            <a:r>
              <a:rPr lang="ru-RU" sz="1100" b="1" dirty="0" smtClean="0">
                <a:latin typeface="Arial" pitchFamily="34" charset="0"/>
                <a:cs typeface="Arial" pitchFamily="34" charset="0"/>
              </a:rPr>
              <a:t>органов местного самоуправления отнесены административные здания и объекты торговли</a:t>
            </a:r>
            <a:r>
              <a:rPr lang="ru-RU" sz="1100" dirty="0" smtClean="0">
                <a:latin typeface="Arial" pitchFamily="34" charset="0"/>
                <a:cs typeface="Arial" pitchFamily="34" charset="0"/>
              </a:rPr>
              <a:t>, располагающиеся на территории муниципального района или городского округа. Они же осуществляют общий контроль за обеспечением свободного доступа инвалидов ко всем объектам, вошедшим в число наиболее востребованных в территории. </a:t>
            </a:r>
          </a:p>
          <a:p>
            <a:pPr algn="just">
              <a:spcBef>
                <a:spcPts val="0"/>
              </a:spcBef>
              <a:defRPr/>
            </a:pPr>
            <a:r>
              <a:rPr lang="ru-RU" sz="1100" dirty="0" smtClean="0">
                <a:latin typeface="Arial" pitchFamily="34" charset="0"/>
                <a:cs typeface="Arial" pitchFamily="34" charset="0"/>
              </a:rPr>
              <a:t>         Отбор объектов осуществлялся по признакам, указанным на слайде.</a:t>
            </a:r>
          </a:p>
          <a:p>
            <a:pPr algn="just">
              <a:spcBef>
                <a:spcPts val="0"/>
              </a:spcBef>
              <a:defRPr/>
            </a:pPr>
            <a:r>
              <a:rPr lang="ru-RU" sz="1100" b="1" dirty="0" smtClean="0">
                <a:latin typeface="Arial" pitchFamily="34" charset="0"/>
                <a:cs typeface="Arial" pitchFamily="34" charset="0"/>
              </a:rPr>
              <a:t>         Предложения ведомств по внесению изменений в перечень наиболее востребованных объектов социальной инфраструктуры 2011 года прошли корректировку в ДСР ТО с учетом рекомендаций общественных организаций инвалидов, </a:t>
            </a:r>
            <a:r>
              <a:rPr lang="ru-RU" sz="1100" dirty="0" smtClean="0">
                <a:latin typeface="Arial" pitchFamily="34" charset="0"/>
                <a:cs typeface="Arial" pitchFamily="34" charset="0"/>
              </a:rPr>
              <a:t>итоговая редакция отраслевых и территориальных перечней </a:t>
            </a:r>
            <a:r>
              <a:rPr lang="ru-RU" sz="1100" b="1" dirty="0" smtClean="0">
                <a:latin typeface="Arial" pitchFamily="34" charset="0"/>
                <a:cs typeface="Arial" pitchFamily="34" charset="0"/>
              </a:rPr>
              <a:t>утверждена руководителями органов </a:t>
            </a:r>
            <a:r>
              <a:rPr lang="ru-RU" sz="1100" b="1" dirty="0" err="1" smtClean="0">
                <a:latin typeface="Arial" pitchFamily="34" charset="0"/>
                <a:cs typeface="Arial" pitchFamily="34" charset="0"/>
              </a:rPr>
              <a:t>гос</a:t>
            </a:r>
            <a:r>
              <a:rPr lang="ru-RU" sz="1100" b="1" dirty="0" smtClean="0">
                <a:latin typeface="Arial" pitchFamily="34" charset="0"/>
                <a:cs typeface="Arial" pitchFamily="34" charset="0"/>
              </a:rPr>
              <a:t>. власти и главами органов МСУ соответственно. </a:t>
            </a:r>
          </a:p>
          <a:p>
            <a:pPr algn="just">
              <a:spcBef>
                <a:spcPts val="0"/>
              </a:spcBef>
              <a:defRPr/>
            </a:pPr>
            <a:r>
              <a:rPr lang="ru-RU" sz="1100" dirty="0" smtClean="0">
                <a:latin typeface="Arial" pitchFamily="34" charset="0"/>
                <a:cs typeface="Arial" pitchFamily="34" charset="0"/>
              </a:rPr>
              <a:t>        Сводный перечень ОСИ всех отраслей социальной сферы </a:t>
            </a:r>
            <a:r>
              <a:rPr lang="ru-RU" sz="1100" b="1" dirty="0" smtClean="0">
                <a:latin typeface="Arial" pitchFamily="34" charset="0"/>
                <a:cs typeface="Arial" pitchFamily="34" charset="0"/>
              </a:rPr>
              <a:t>согласован областными общественными организациями инвалидов.</a:t>
            </a:r>
          </a:p>
          <a:p>
            <a:pPr indent="357188" algn="just" eaLnBrk="1" hangingPunct="1">
              <a:spcBef>
                <a:spcPct val="0"/>
              </a:spcBef>
              <a:defRPr/>
            </a:pPr>
            <a:endParaRPr lang="ru-RU" dirty="0" smtClean="0"/>
          </a:p>
        </p:txBody>
      </p:sp>
      <p:sp>
        <p:nvSpPr>
          <p:cNvPr id="74756" name="Номер слайда 3"/>
          <p:cNvSpPr txBox="1">
            <a:spLocks noGrp="1"/>
          </p:cNvSpPr>
          <p:nvPr/>
        </p:nvSpPr>
        <p:spPr bwMode="auto">
          <a:xfrm>
            <a:off x="3883819" y="8686801"/>
            <a:ext cx="2972991" cy="455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807" tIns="45903" rIns="91807" bIns="45903" anchor="b"/>
          <a:lstStyle>
            <a:lvl1pPr defTabSz="922338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defTabSz="922338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defTabSz="922338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defTabSz="922338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defTabSz="922338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r" eaLnBrk="1" hangingPunct="1"/>
            <a:fld id="{FBD710A9-0B6F-4E52-8436-DF2441F0A262}" type="slidenum">
              <a:rPr lang="ru-RU" altLang="ru-RU" sz="1200"/>
              <a:pPr algn="r" eaLnBrk="1" hangingPunct="1"/>
              <a:t>12</a:t>
            </a:fld>
            <a:endParaRPr lang="ru-RU" altLang="ru-RU" sz="1200"/>
          </a:p>
        </p:txBody>
      </p:sp>
    </p:spTree>
    <p:extLst>
      <p:ext uri="{BB962C8B-B14F-4D97-AF65-F5344CB8AC3E}">
        <p14:creationId xmlns:p14="http://schemas.microsoft.com/office/powerpoint/2010/main" val="12037587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025525" y="369888"/>
            <a:ext cx="4772025" cy="357981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5779" name="Заметки 2"/>
          <p:cNvSpPr>
            <a:spLocks noGrp="1"/>
          </p:cNvSpPr>
          <p:nvPr>
            <p:ph type="body" idx="1"/>
          </p:nvPr>
        </p:nvSpPr>
        <p:spPr bwMode="auto">
          <a:xfrm>
            <a:off x="741760" y="40386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807" tIns="45903" rIns="91807" bIns="45903" numCol="1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ru-RU" altLang="ru-RU" sz="1100" smtClean="0">
                <a:latin typeface="Arial" pitchFamily="34" charset="0"/>
                <a:cs typeface="Arial" pitchFamily="34" charset="0"/>
              </a:rPr>
              <a:t>        Общее количество документов по паспортизации 1017 приоритетных объектов региона </a:t>
            </a:r>
            <a:r>
              <a:rPr lang="ru-RU" altLang="ru-RU" sz="1100" b="1" smtClean="0">
                <a:latin typeface="Arial" pitchFamily="34" charset="0"/>
                <a:cs typeface="Arial" pitchFamily="34" charset="0"/>
              </a:rPr>
              <a:t>превышает 20 000 файлов.</a:t>
            </a:r>
          </a:p>
          <a:p>
            <a:pPr algn="just"/>
            <a:r>
              <a:rPr lang="ru-RU" altLang="ru-RU" sz="1100" smtClean="0">
                <a:latin typeface="Arial" pitchFamily="34" charset="0"/>
                <a:cs typeface="Arial" pitchFamily="34" charset="0"/>
              </a:rPr>
              <a:t>        Такой значительный объем информации </a:t>
            </a:r>
            <a:r>
              <a:rPr lang="ru-RU" altLang="ru-RU" sz="1100" b="1" smtClean="0">
                <a:latin typeface="Arial" pitchFamily="34" charset="0"/>
                <a:cs typeface="Arial" pitchFamily="34" charset="0"/>
              </a:rPr>
              <a:t>требует технической обработки, проведения детального анализа и обобщения в доступной для работы форме.</a:t>
            </a:r>
          </a:p>
          <a:p>
            <a:pPr algn="just"/>
            <a:r>
              <a:rPr lang="ru-RU" altLang="ru-RU" sz="1100" smtClean="0">
                <a:latin typeface="Arial" pitchFamily="34" charset="0"/>
                <a:cs typeface="Arial" pitchFamily="34" charset="0"/>
              </a:rPr>
              <a:t>        Исходя из срочности поставленных задач, минимизирования финансовых затрат и ограниченности во временных ресурсах, на момент принятия распоряжения 245-рп не представлялось целесообразным разрабатывать специальное программное обеспечение, которое позволило бы в автоматизированном режиме сводить данные, полученные в ходе паспортизации, и формировать итоговые количественные показатели доступности объектов перечня для различных категорий инвалидов. Поэтому было принято решение создать базу данных по доступности ОСИ 2013 года с использованием технических возможностей программы </a:t>
            </a:r>
            <a:r>
              <a:rPr lang="en-US" altLang="ru-RU" sz="1100" smtClean="0">
                <a:latin typeface="Arial" pitchFamily="34" charset="0"/>
                <a:cs typeface="Arial" pitchFamily="34" charset="0"/>
              </a:rPr>
              <a:t>Microsoft Excel</a:t>
            </a:r>
            <a:r>
              <a:rPr lang="ru-RU" altLang="ru-RU" sz="110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ru-RU" altLang="ru-RU" sz="1100" smtClean="0">
                <a:latin typeface="Arial" pitchFamily="34" charset="0"/>
                <a:cs typeface="Arial" pitchFamily="34" charset="0"/>
              </a:rPr>
              <a:t>          Сводная таблица содержит </a:t>
            </a:r>
            <a:r>
              <a:rPr lang="ru-RU" altLang="ru-RU" sz="1100" b="1" smtClean="0">
                <a:latin typeface="Arial" pitchFamily="34" charset="0"/>
                <a:cs typeface="Arial" pitchFamily="34" charset="0"/>
              </a:rPr>
              <a:t>все ключевые данные о каждом из 1017 приоритетных объектов перечня.</a:t>
            </a:r>
          </a:p>
          <a:p>
            <a:pPr algn="just"/>
            <a:r>
              <a:rPr lang="ru-RU" altLang="ru-RU" sz="1100" smtClean="0">
                <a:latin typeface="Arial" pitchFamily="34" charset="0"/>
                <a:cs typeface="Arial" pitchFamily="34" charset="0"/>
              </a:rPr>
              <a:t>      Условно их можно разделить на группы:</a:t>
            </a:r>
          </a:p>
          <a:p>
            <a:pPr algn="just">
              <a:buFontTx/>
              <a:buChar char="•"/>
            </a:pPr>
            <a:r>
              <a:rPr lang="ru-RU" altLang="ru-RU" sz="1100" smtClean="0">
                <a:latin typeface="Arial" pitchFamily="34" charset="0"/>
                <a:cs typeface="Arial" pitchFamily="34" charset="0"/>
              </a:rPr>
              <a:t>      Общие данные об объекте: отраслевая и территориальная принадлежность, наименование организации и объекта, его адрес, контактные данные руководителя, форма собственности, год постройки и дата последнего капитального ремонта.</a:t>
            </a:r>
          </a:p>
          <a:p>
            <a:pPr algn="just">
              <a:buFontTx/>
              <a:buChar char="•"/>
            </a:pPr>
            <a:r>
              <a:rPr lang="ru-RU" altLang="ru-RU" sz="1100" smtClean="0">
                <a:latin typeface="Arial" pitchFamily="34" charset="0"/>
                <a:cs typeface="Arial" pitchFamily="34" charset="0"/>
              </a:rPr>
              <a:t>  Следующий блок – техническое состояние объекта, наличие элементов доступности.</a:t>
            </a:r>
          </a:p>
        </p:txBody>
      </p:sp>
      <p:sp>
        <p:nvSpPr>
          <p:cNvPr id="75780" name="Номер слайда 3"/>
          <p:cNvSpPr txBox="1">
            <a:spLocks noGrp="1"/>
          </p:cNvSpPr>
          <p:nvPr/>
        </p:nvSpPr>
        <p:spPr bwMode="auto">
          <a:xfrm>
            <a:off x="3883819" y="8686801"/>
            <a:ext cx="2972991" cy="455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807" tIns="45903" rIns="91807" bIns="45903" anchor="b"/>
          <a:lstStyle>
            <a:lvl1pPr defTabSz="922338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defTabSz="922338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defTabSz="922338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defTabSz="922338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defTabSz="922338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r" eaLnBrk="1" hangingPunct="1"/>
            <a:fld id="{F240C723-7234-4891-8CB9-1CCC209192F4}" type="slidenum">
              <a:rPr lang="ru-RU" altLang="ru-RU" sz="1200"/>
              <a:pPr algn="r" eaLnBrk="1" hangingPunct="1"/>
              <a:t>13</a:t>
            </a:fld>
            <a:endParaRPr lang="ru-RU" altLang="ru-RU" sz="1200"/>
          </a:p>
        </p:txBody>
      </p:sp>
    </p:spTree>
    <p:extLst>
      <p:ext uri="{BB962C8B-B14F-4D97-AF65-F5344CB8AC3E}">
        <p14:creationId xmlns:p14="http://schemas.microsoft.com/office/powerpoint/2010/main" val="40063112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680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altLang="ru-RU" smtClean="0"/>
              <a:t>Отказались от выделения ед измерения в отдельный столбец, добавили графу примечание для каждого элемента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43FF071-3C7D-4B99-A839-650553C1A902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44680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C18C71B-9CD7-4DB5-A5FB-483BA3578586}" type="datetime1">
              <a:rPr lang="ru-RU"/>
              <a:pPr>
                <a:defRPr/>
              </a:pPr>
              <a:t>06.03.2015</a:t>
            </a:fld>
            <a:endParaRPr lang="ru-RU"/>
          </a:p>
        </p:txBody>
      </p:sp>
      <p:sp>
        <p:nvSpPr>
          <p:cNvPr id="7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ru-RU"/>
              <a:t>Осиновская ГКУ Дирекция ДСЗН г. Москвы</a:t>
            </a:r>
          </a:p>
        </p:txBody>
      </p:sp>
      <p:sp>
        <p:nvSpPr>
          <p:cNvPr id="8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F6043AD-0DD9-45F7-9A19-4EF3F4D297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5077801"/>
      </p:ext>
    </p:extLst>
  </p:cSld>
  <p:clrMapOvr>
    <a:masterClrMapping/>
  </p:clrMapOvr>
  <p:transition spd="slow">
    <p:cover dir="r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06.03.2015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3.png"/><Relationship Id="rId7" Type="http://schemas.openxmlformats.org/officeDocument/2006/relationships/image" Target="../media/image5.jpeg"/><Relationship Id="rId2" Type="http://schemas.openxmlformats.org/officeDocument/2006/relationships/hyperlink" Target="http://trovoi.ru/media/images/posts/469bcf0e12096dc09597faf15a1bb308bd2929a8.png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www.asi.org.ru/asi3/rws_asi.nsf/va_WebResources/28F0B53885D6839BC325755800583EC6/$File/VOG.jpg?OpenElement" TargetMode="External"/><Relationship Id="rId5" Type="http://schemas.openxmlformats.org/officeDocument/2006/relationships/image" Target="../media/image4.jpeg"/><Relationship Id="rId4" Type="http://schemas.openxmlformats.org/officeDocument/2006/relationships/hyperlink" Target="http://images.yandex.ru/yandsearch?text=%D0%BE%D0%B1%D1%89%D0%B5%D1%81%D1%82%D0%B2%D0%BE%20%D1%81%D0%BB%D0%B5%D0%BF%D1%8B%D1%85%20%D0%BC%D0%BE%D1%81%D0%BA%D0%B2%D0%B0&amp;noreask=1&amp;img_url=www.idr-media.ru/news/414/609_93aa1e812bc2b900b6114718c8021271.jpg&amp;pos=0&amp;rpt=simage&amp;lr=213&amp;nojs=1" TargetMode="External"/><Relationship Id="rId9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png"/><Relationship Id="rId5" Type="http://schemas.openxmlformats.org/officeDocument/2006/relationships/image" Target="../media/image8.png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6" descr="http://www.pro-personal.ru/upload/iblock/8fb/8fbb7db519a415a4d18993ce189f26d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7367" y="928688"/>
            <a:ext cx="3297115" cy="266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Прямоугольник 10"/>
          <p:cNvSpPr>
            <a:spLocks noChangeArrowheads="1"/>
          </p:cNvSpPr>
          <p:nvPr/>
        </p:nvSpPr>
        <p:spPr bwMode="auto">
          <a:xfrm>
            <a:off x="945174" y="2857501"/>
            <a:ext cx="7345973" cy="292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endParaRPr lang="ru-RU" sz="2400" b="1" dirty="0">
              <a:solidFill>
                <a:schemeClr val="accent1">
                  <a:lumMod val="50000"/>
                </a:schemeClr>
              </a:solidFill>
              <a:cs typeface="Arial" charset="0"/>
            </a:endParaRPr>
          </a:p>
          <a:p>
            <a:pPr algn="ctr">
              <a:defRPr/>
            </a:pPr>
            <a:r>
              <a:rPr lang="ru-RU" sz="3200" b="1" dirty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Паспортизация объектов в рамках государственной программы</a:t>
            </a:r>
          </a:p>
          <a:p>
            <a:pPr algn="ctr">
              <a:defRPr/>
            </a:pPr>
            <a:r>
              <a:rPr lang="ru-RU" sz="3200" b="1" dirty="0">
                <a:cs typeface="Arial" charset="0"/>
              </a:rPr>
              <a:t> </a:t>
            </a:r>
            <a:r>
              <a:rPr lang="ru-RU" sz="3200" b="1" dirty="0">
                <a:solidFill>
                  <a:srgbClr val="FF0000"/>
                </a:solidFill>
                <a:cs typeface="Arial" charset="0"/>
              </a:rPr>
              <a:t>«Доступная среда».</a:t>
            </a:r>
          </a:p>
          <a:p>
            <a:pPr algn="ctr">
              <a:defRPr/>
            </a:pPr>
            <a:r>
              <a:rPr lang="ru-RU" sz="3200" b="1" dirty="0">
                <a:cs typeface="Arial" charset="0"/>
              </a:rPr>
              <a:t> </a:t>
            </a:r>
            <a:r>
              <a:rPr lang="ru-RU" sz="3200" b="1" dirty="0">
                <a:solidFill>
                  <a:srgbClr val="005828"/>
                </a:solidFill>
                <a:cs typeface="Arial" charset="0"/>
              </a:rPr>
              <a:t>Выполнение требований, необходимых для получения субсидий.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C8E7AC16-991C-4EAA-9569-BD732FF4E223}" type="datetime1">
              <a:rPr lang="ru-RU"/>
              <a:pPr>
                <a:defRPr/>
              </a:pPr>
              <a:t>06.03.2015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4953000" cy="457200"/>
          </a:xfrm>
        </p:spPr>
        <p:txBody>
          <a:bodyPr/>
          <a:lstStyle/>
          <a:p>
            <a:pPr>
              <a:defRPr/>
            </a:pPr>
            <a:r>
              <a:rPr lang="ru-RU" dirty="0"/>
              <a:t>Осиновская ГКУ Дирекция ДСЗН г. Москвы</a:t>
            </a:r>
          </a:p>
        </p:txBody>
      </p:sp>
      <p:pic>
        <p:nvPicPr>
          <p:cNvPr id="112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78" t="22792" r="66689" b="65633"/>
          <a:stretch>
            <a:fillRect/>
          </a:stretch>
        </p:blipFill>
        <p:spPr bwMode="auto">
          <a:xfrm>
            <a:off x="219808" y="1643063"/>
            <a:ext cx="4807927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1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   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A7B25A-AB8C-4E0C-ADAF-DFCED209F97B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4553204"/>
      </p:ext>
    </p:extLst>
  </p:cSld>
  <p:clrMapOvr>
    <a:masterClrMapping/>
  </p:clrMapOvr>
  <p:transition spd="slow" advTm="5000">
    <p:cover dir="r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405" y="1500188"/>
            <a:ext cx="8009792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3200" b="1" dirty="0" smtClean="0">
                <a:solidFill>
                  <a:schemeClr val="tx2">
                    <a:lumMod val="50000"/>
                  </a:schemeClr>
                </a:solidFill>
              </a:rPr>
              <a:t>Порядок сбора информации определяется регионом с учетом рекомендаций Минтруда</a:t>
            </a:r>
            <a:endParaRPr lang="ru-RU" sz="32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635" y="2857500"/>
            <a:ext cx="8229600" cy="3276600"/>
          </a:xfrm>
        </p:spPr>
        <p:txBody>
          <a:bodyPr/>
          <a:lstStyle/>
          <a:p>
            <a:pPr>
              <a:buFont typeface="Arial" charset="0"/>
              <a:buNone/>
              <a:defRPr/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Для организации работы по паспортизации объектов в субъекте РФ принимается организационно-распорядительный документ, определяющий:</a:t>
            </a:r>
          </a:p>
          <a:p>
            <a:pPr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 порядок работы по паспортизации и адаптации объектов социальной инфраструктуры, </a:t>
            </a:r>
          </a:p>
          <a:p>
            <a:pPr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участников этой деятельности, их задачи и функции, </a:t>
            </a:r>
          </a:p>
          <a:p>
            <a:pPr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порядок взаимодействия, документооборот.</a:t>
            </a:r>
          </a:p>
          <a:p>
            <a:pPr>
              <a:buFont typeface="Arial" charset="0"/>
              <a:buChar char="•"/>
              <a:defRPr/>
            </a:pPr>
            <a:endParaRPr lang="ru-RU" dirty="0" smtClean="0"/>
          </a:p>
          <a:p>
            <a:pPr>
              <a:buFont typeface="Arial" charset="0"/>
              <a:buChar char="•"/>
              <a:defRPr/>
            </a:pP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/>
          <a:srcRect l="4478" t="22792" r="66688" b="65633"/>
          <a:stretch/>
        </p:blipFill>
        <p:spPr bwMode="auto">
          <a:xfrm>
            <a:off x="4044462" y="500064"/>
            <a:ext cx="1676400" cy="504825"/>
          </a:xfrm>
          <a:prstGeom prst="rect">
            <a:avLst/>
          </a:prstGeom>
          <a:ln w="38100" cap="sq">
            <a:solidFill>
              <a:schemeClr val="accent5">
                <a:lumMod val="75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/>
        </p:spPr>
      </p:pic>
      <p:sp>
        <p:nvSpPr>
          <p:cNvPr id="5" name="Date Placeholder 4"/>
          <p:cNvSpPr>
            <a:spLocks noGrp="1"/>
          </p:cNvSpPr>
          <p:nvPr>
            <p:ph type="dt" sz="quarter" idx="4294967295"/>
          </p:nvPr>
        </p:nvSpPr>
        <p:spPr>
          <a:xfrm>
            <a:off x="457200" y="6243638"/>
            <a:ext cx="2133600" cy="457200"/>
          </a:xfrm>
        </p:spPr>
        <p:txBody>
          <a:bodyPr/>
          <a:lstStyle/>
          <a:p>
            <a:pPr>
              <a:defRPr/>
            </a:pPr>
            <a:fld id="{B3D4DAE4-C220-449F-848B-8F642A60C96F}" type="datetime1">
              <a:rPr lang="ru-RU">
                <a:solidFill>
                  <a:srgbClr val="FFFFFF"/>
                </a:solidFill>
              </a:rPr>
              <a:pPr>
                <a:defRPr/>
              </a:pPr>
              <a:t>06.03.2015</a:t>
            </a:fld>
            <a:endParaRPr lang="ru-RU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4294967295"/>
          </p:nvPr>
        </p:nvSpPr>
        <p:spPr>
          <a:xfrm>
            <a:off x="3124200" y="62484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ru-RU">
                <a:solidFill>
                  <a:srgbClr val="FFFFFF"/>
                </a:solidFill>
              </a:rPr>
              <a:t>Осиновская ГКУ Дирекция ДСЗН г. Москвы</a:t>
            </a:r>
          </a:p>
        </p:txBody>
      </p:sp>
    </p:spTree>
    <p:extLst>
      <p:ext uri="{BB962C8B-B14F-4D97-AF65-F5344CB8AC3E}">
        <p14:creationId xmlns:p14="http://schemas.microsoft.com/office/powerpoint/2010/main" val="4080531147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Rectangle 95"/>
          <p:cNvSpPr/>
          <p:nvPr/>
        </p:nvSpPr>
        <p:spPr>
          <a:xfrm>
            <a:off x="2819400" y="838200"/>
            <a:ext cx="4724400" cy="5448300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Р</a:t>
            </a:r>
          </a:p>
        </p:txBody>
      </p:sp>
      <p:cxnSp>
        <p:nvCxnSpPr>
          <p:cNvPr id="140" name="Прямая со стрелкой 139"/>
          <p:cNvCxnSpPr/>
          <p:nvPr/>
        </p:nvCxnSpPr>
        <p:spPr>
          <a:xfrm rot="16200000" flipH="1">
            <a:off x="2585488" y="3431748"/>
            <a:ext cx="1928812" cy="65943"/>
          </a:xfrm>
          <a:prstGeom prst="straightConnector1">
            <a:avLst/>
          </a:prstGeom>
          <a:ln w="38100">
            <a:solidFill>
              <a:srgbClr val="C00000"/>
            </a:solidFill>
            <a:prstDash val="sys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Скругленный прямоугольник 4"/>
          <p:cNvSpPr/>
          <p:nvPr/>
        </p:nvSpPr>
        <p:spPr>
          <a:xfrm>
            <a:off x="3187212" y="1143000"/>
            <a:ext cx="3890596" cy="381000"/>
          </a:xfrm>
          <a:prstGeom prst="roundRect">
            <a:avLst/>
          </a:prstGeom>
          <a:gradFill flip="none" rotWithShape="1">
            <a:gsLst>
              <a:gs pos="0">
                <a:srgbClr val="B6362C">
                  <a:tint val="66000"/>
                  <a:satMod val="160000"/>
                </a:srgbClr>
              </a:gs>
              <a:gs pos="50000">
                <a:srgbClr val="B6362C">
                  <a:tint val="44500"/>
                  <a:satMod val="160000"/>
                </a:srgbClr>
              </a:gs>
              <a:gs pos="100000">
                <a:srgbClr val="B6362C">
                  <a:tint val="23500"/>
                  <a:satMod val="160000"/>
                </a:srgbClr>
              </a:gs>
            </a:gsLst>
            <a:lin ang="8100000" scaled="1"/>
            <a:tileRect/>
          </a:gradFill>
          <a:ln>
            <a:solidFill>
              <a:srgbClr val="FF99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chemeClr val="tx1"/>
                </a:solidFill>
              </a:rPr>
              <a:t>Совет по делам инвалидов 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187212" y="1785938"/>
            <a:ext cx="1714500" cy="685800"/>
          </a:xfrm>
          <a:prstGeom prst="roundRect">
            <a:avLst/>
          </a:prstGeom>
          <a:gradFill flip="none" rotWithShape="1">
            <a:gsLst>
              <a:gs pos="0">
                <a:srgbClr val="FF9966">
                  <a:tint val="66000"/>
                  <a:satMod val="160000"/>
                </a:srgbClr>
              </a:gs>
              <a:gs pos="50000">
                <a:srgbClr val="FF9966">
                  <a:tint val="44500"/>
                  <a:satMod val="160000"/>
                </a:srgbClr>
              </a:gs>
              <a:gs pos="100000">
                <a:srgbClr val="FF9966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chemeClr val="tx1"/>
                </a:solidFill>
              </a:rPr>
              <a:t>Соцзащита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85750" y="1666875"/>
            <a:ext cx="2278673" cy="833438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chemeClr val="tx1"/>
                </a:solidFill>
              </a:rPr>
              <a:t>Общественная организация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627084" y="1714488"/>
            <a:ext cx="1981200" cy="685800"/>
          </a:xfrm>
          <a:prstGeom prst="round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>
                <a:solidFill>
                  <a:schemeClr val="tx1"/>
                </a:solidFill>
              </a:rPr>
              <a:t>Вышестоящая организация</a:t>
            </a:r>
          </a:p>
        </p:txBody>
      </p:sp>
      <p:sp>
        <p:nvSpPr>
          <p:cNvPr id="9" name="Управляющая кнопка: домой 8">
            <a:hlinkClick r:id="" action="ppaction://hlinkshowjump?jump=firstslide" highlightClick="1"/>
          </p:cNvPr>
          <p:cNvSpPr/>
          <p:nvPr/>
        </p:nvSpPr>
        <p:spPr>
          <a:xfrm>
            <a:off x="5165485" y="2786058"/>
            <a:ext cx="1714512" cy="1256730"/>
          </a:xfrm>
          <a:prstGeom prst="actionButtonHome">
            <a:avLst/>
          </a:prstGeom>
          <a:gradFill flip="none" rotWithShape="1">
            <a:gsLst>
              <a:gs pos="0">
                <a:srgbClr val="BA74A6">
                  <a:tint val="66000"/>
                  <a:satMod val="160000"/>
                </a:srgbClr>
              </a:gs>
              <a:gs pos="50000">
                <a:srgbClr val="BA74A6">
                  <a:tint val="44500"/>
                  <a:satMod val="160000"/>
                </a:srgbClr>
              </a:gs>
              <a:gs pos="100000">
                <a:srgbClr val="BA74A6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chemeClr val="tx1"/>
                </a:solidFill>
              </a:rPr>
              <a:t>Поставщик услуги</a:t>
            </a:r>
          </a:p>
        </p:txBody>
      </p:sp>
      <p:sp>
        <p:nvSpPr>
          <p:cNvPr id="10" name="Овал 9"/>
          <p:cNvSpPr/>
          <p:nvPr/>
        </p:nvSpPr>
        <p:spPr>
          <a:xfrm>
            <a:off x="179513" y="2786058"/>
            <a:ext cx="2066893" cy="914400"/>
          </a:xfrm>
          <a:prstGeom prst="ellipse">
            <a:avLst/>
          </a:prstGeom>
          <a:gradFill flip="none" rotWithShape="1">
            <a:gsLst>
              <a:gs pos="0">
                <a:srgbClr val="BA74A6">
                  <a:tint val="66000"/>
                  <a:satMod val="160000"/>
                </a:srgbClr>
              </a:gs>
              <a:gs pos="50000">
                <a:srgbClr val="BA74A6">
                  <a:tint val="44500"/>
                  <a:satMod val="160000"/>
                </a:srgbClr>
              </a:gs>
              <a:gs pos="100000">
                <a:srgbClr val="BA74A6">
                  <a:tint val="23500"/>
                  <a:satMod val="160000"/>
                </a:srgbClr>
              </a:gs>
            </a:gsLst>
            <a:path path="circle">
              <a:fillToRect t="100000" r="100000"/>
            </a:path>
            <a:tileRect l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chemeClr val="tx1"/>
                </a:solidFill>
              </a:rPr>
              <a:t>Инвалид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385039" y="4500563"/>
            <a:ext cx="1739412" cy="685800"/>
          </a:xfrm>
          <a:prstGeom prst="roundRect">
            <a:avLst/>
          </a:prstGeom>
          <a:gradFill flip="none" rotWithShape="1">
            <a:gsLst>
              <a:gs pos="0">
                <a:srgbClr val="FF9966">
                  <a:tint val="66000"/>
                  <a:satMod val="160000"/>
                </a:srgbClr>
              </a:gs>
              <a:gs pos="50000">
                <a:srgbClr val="FF9966">
                  <a:tint val="44500"/>
                  <a:satMod val="160000"/>
                </a:srgbClr>
              </a:gs>
              <a:gs pos="100000">
                <a:srgbClr val="FF9966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tx1"/>
                </a:solidFill>
              </a:rPr>
              <a:t>Социальная служба</a:t>
            </a:r>
          </a:p>
        </p:txBody>
      </p:sp>
      <p:sp>
        <p:nvSpPr>
          <p:cNvPr id="14" name="Рамка 13"/>
          <p:cNvSpPr/>
          <p:nvPr/>
        </p:nvSpPr>
        <p:spPr>
          <a:xfrm>
            <a:off x="2857500" y="5286376"/>
            <a:ext cx="1981200" cy="1014413"/>
          </a:xfrm>
          <a:prstGeom prst="frame">
            <a:avLst/>
          </a:prstGeom>
          <a:solidFill>
            <a:schemeClr val="tx2">
              <a:lumMod val="60000"/>
              <a:lumOff val="4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tx1"/>
                </a:solidFill>
              </a:rPr>
              <a:t>Реестр приоритетных объектов</a:t>
            </a:r>
          </a:p>
        </p:txBody>
      </p:sp>
      <p:sp>
        <p:nvSpPr>
          <p:cNvPr id="17" name="Стрелка вверх 16"/>
          <p:cNvSpPr/>
          <p:nvPr/>
        </p:nvSpPr>
        <p:spPr>
          <a:xfrm>
            <a:off x="3780692" y="1500188"/>
            <a:ext cx="241789" cy="374650"/>
          </a:xfrm>
          <a:prstGeom prst="upArrow">
            <a:avLst/>
          </a:prstGeom>
          <a:solidFill>
            <a:srgbClr val="FF9966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19" name="Прямая со стрелкой 18"/>
          <p:cNvCxnSpPr/>
          <p:nvPr/>
        </p:nvCxnSpPr>
        <p:spPr>
          <a:xfrm rot="16200000" flipV="1">
            <a:off x="6768063" y="1535174"/>
            <a:ext cx="357187" cy="1466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Овал 19"/>
          <p:cNvSpPr/>
          <p:nvPr/>
        </p:nvSpPr>
        <p:spPr>
          <a:xfrm>
            <a:off x="7341576" y="2928938"/>
            <a:ext cx="1802423" cy="957262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75000"/>
                  <a:tint val="66000"/>
                  <a:satMod val="160000"/>
                </a:schemeClr>
              </a:gs>
              <a:gs pos="50000">
                <a:schemeClr val="bg1">
                  <a:lumMod val="75000"/>
                  <a:tint val="44500"/>
                  <a:satMod val="160000"/>
                </a:schemeClr>
              </a:gs>
              <a:gs pos="100000">
                <a:schemeClr val="bg1">
                  <a:lumMod val="75000"/>
                  <a:tint val="23500"/>
                  <a:satMod val="160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tx1"/>
                </a:solidFill>
              </a:rPr>
              <a:t>Служба заказчика</a:t>
            </a:r>
          </a:p>
        </p:txBody>
      </p:sp>
      <p:sp>
        <p:nvSpPr>
          <p:cNvPr id="21" name="Овал 20"/>
          <p:cNvSpPr/>
          <p:nvPr/>
        </p:nvSpPr>
        <p:spPr>
          <a:xfrm>
            <a:off x="7008935" y="3857629"/>
            <a:ext cx="2135065" cy="844091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75000"/>
                  <a:tint val="66000"/>
                  <a:satMod val="160000"/>
                </a:schemeClr>
              </a:gs>
              <a:gs pos="50000">
                <a:schemeClr val="bg1">
                  <a:lumMod val="75000"/>
                  <a:tint val="44500"/>
                  <a:satMod val="160000"/>
                </a:schemeClr>
              </a:gs>
              <a:gs pos="100000">
                <a:schemeClr val="bg1">
                  <a:lumMod val="75000"/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tx1"/>
                </a:solidFill>
              </a:rPr>
              <a:t>Подрядчик</a:t>
            </a:r>
          </a:p>
        </p:txBody>
      </p:sp>
      <p:cxnSp>
        <p:nvCxnSpPr>
          <p:cNvPr id="32" name="Прямая со стрелкой 31"/>
          <p:cNvCxnSpPr/>
          <p:nvPr/>
        </p:nvCxnSpPr>
        <p:spPr>
          <a:xfrm>
            <a:off x="5165481" y="5000626"/>
            <a:ext cx="263769" cy="214313"/>
          </a:xfrm>
          <a:prstGeom prst="straightConnector1">
            <a:avLst/>
          </a:prstGeom>
          <a:ln w="5715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 rot="16200000" flipH="1">
            <a:off x="6268732" y="2570469"/>
            <a:ext cx="423863" cy="7327"/>
          </a:xfrm>
          <a:prstGeom prst="straightConnector1">
            <a:avLst/>
          </a:prstGeom>
          <a:ln w="38100">
            <a:solidFill>
              <a:srgbClr val="B6362C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Стрелка вправо 39"/>
          <p:cNvSpPr/>
          <p:nvPr/>
        </p:nvSpPr>
        <p:spPr>
          <a:xfrm rot="10800000">
            <a:off x="4769827" y="5500689"/>
            <a:ext cx="674077" cy="484187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41" name="Прямая со стрелкой 40"/>
          <p:cNvCxnSpPr/>
          <p:nvPr/>
        </p:nvCxnSpPr>
        <p:spPr>
          <a:xfrm rot="5400000">
            <a:off x="3490913" y="5158644"/>
            <a:ext cx="314325" cy="1465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>
            <a:endCxn id="16" idx="3"/>
          </p:cNvCxnSpPr>
          <p:nvPr/>
        </p:nvCxnSpPr>
        <p:spPr>
          <a:xfrm flipH="1">
            <a:off x="2564423" y="4681538"/>
            <a:ext cx="693128" cy="190500"/>
          </a:xfrm>
          <a:prstGeom prst="straightConnector1">
            <a:avLst/>
          </a:prstGeom>
          <a:ln w="3810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 стрелкой 52"/>
          <p:cNvCxnSpPr/>
          <p:nvPr/>
        </p:nvCxnSpPr>
        <p:spPr>
          <a:xfrm rot="16200000" flipH="1">
            <a:off x="5505634" y="4560461"/>
            <a:ext cx="1100137" cy="65943"/>
          </a:xfrm>
          <a:prstGeom prst="straightConnector1">
            <a:avLst/>
          </a:prstGeom>
          <a:ln w="5715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 стрелкой 56"/>
          <p:cNvCxnSpPr>
            <a:stCxn id="9" idx="0"/>
            <a:endCxn id="20" idx="2"/>
          </p:cNvCxnSpPr>
          <p:nvPr/>
        </p:nvCxnSpPr>
        <p:spPr>
          <a:xfrm flipV="1">
            <a:off x="6879997" y="3407569"/>
            <a:ext cx="461579" cy="6854"/>
          </a:xfrm>
          <a:prstGeom prst="straightConnector1">
            <a:avLst/>
          </a:prstGeom>
          <a:ln w="5715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 стрелкой 65"/>
          <p:cNvCxnSpPr>
            <a:endCxn id="20" idx="0"/>
          </p:cNvCxnSpPr>
          <p:nvPr/>
        </p:nvCxnSpPr>
        <p:spPr>
          <a:xfrm>
            <a:off x="7608278" y="2057400"/>
            <a:ext cx="634510" cy="871538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 стрелкой 73"/>
          <p:cNvCxnSpPr>
            <a:stCxn id="10" idx="4"/>
            <a:endCxn id="16" idx="0"/>
          </p:cNvCxnSpPr>
          <p:nvPr/>
        </p:nvCxnSpPr>
        <p:spPr>
          <a:xfrm>
            <a:off x="1212960" y="3700458"/>
            <a:ext cx="159008" cy="571505"/>
          </a:xfrm>
          <a:prstGeom prst="straightConnector1">
            <a:avLst/>
          </a:prstGeom>
          <a:ln w="381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 стрелкой 75"/>
          <p:cNvCxnSpPr>
            <a:stCxn id="11" idx="4"/>
          </p:cNvCxnSpPr>
          <p:nvPr/>
        </p:nvCxnSpPr>
        <p:spPr>
          <a:xfrm flipV="1">
            <a:off x="4683370" y="3519489"/>
            <a:ext cx="489438" cy="117475"/>
          </a:xfrm>
          <a:prstGeom prst="straightConnector1">
            <a:avLst/>
          </a:prstGeom>
          <a:ln w="38100"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 стрелкой 79"/>
          <p:cNvCxnSpPr>
            <a:stCxn id="11" idx="2"/>
          </p:cNvCxnSpPr>
          <p:nvPr/>
        </p:nvCxnSpPr>
        <p:spPr>
          <a:xfrm rot="10800000">
            <a:off x="2329962" y="3357563"/>
            <a:ext cx="1318846" cy="279400"/>
          </a:xfrm>
          <a:prstGeom prst="straightConnector1">
            <a:avLst/>
          </a:prstGeom>
          <a:ln w="38100"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 стрелкой 82"/>
          <p:cNvCxnSpPr>
            <a:endCxn id="10" idx="5"/>
          </p:cNvCxnSpPr>
          <p:nvPr/>
        </p:nvCxnSpPr>
        <p:spPr>
          <a:xfrm flipH="1" flipV="1">
            <a:off x="1943717" y="3566547"/>
            <a:ext cx="1293320" cy="1276916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Соединительная линия уступом 69"/>
          <p:cNvCxnSpPr>
            <a:endCxn id="14" idx="1"/>
          </p:cNvCxnSpPr>
          <p:nvPr/>
        </p:nvCxnSpPr>
        <p:spPr>
          <a:xfrm>
            <a:off x="1257300" y="5210175"/>
            <a:ext cx="1600200" cy="584200"/>
          </a:xfrm>
          <a:prstGeom prst="bentConnector3">
            <a:avLst>
              <a:gd name="adj1" fmla="val 27394"/>
            </a:avLst>
          </a:prstGeom>
          <a:ln w="3810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Горизонтальный свиток 15"/>
          <p:cNvSpPr/>
          <p:nvPr/>
        </p:nvSpPr>
        <p:spPr>
          <a:xfrm>
            <a:off x="179513" y="4071938"/>
            <a:ext cx="2384910" cy="1600200"/>
          </a:xfrm>
          <a:prstGeom prst="horizontalScroll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chemeClr val="tx1"/>
                </a:solidFill>
              </a:rPr>
              <a:t>Карта учета потребностей</a:t>
            </a:r>
          </a:p>
          <a:p>
            <a:pPr algn="ctr">
              <a:defRPr/>
            </a:pPr>
            <a:r>
              <a:rPr lang="ru-RU" sz="2400" b="1" dirty="0">
                <a:solidFill>
                  <a:schemeClr val="tx1"/>
                </a:solidFill>
              </a:rPr>
              <a:t>инвалида</a:t>
            </a:r>
            <a:endParaRPr lang="ru-RU" b="1" dirty="0">
              <a:solidFill>
                <a:schemeClr val="tx1"/>
              </a:solidFill>
            </a:endParaRPr>
          </a:p>
        </p:txBody>
      </p:sp>
      <p:cxnSp>
        <p:nvCxnSpPr>
          <p:cNvPr id="91" name="Прямая со стрелкой 90"/>
          <p:cNvCxnSpPr>
            <a:stCxn id="7" idx="0"/>
            <a:endCxn id="5" idx="1"/>
          </p:cNvCxnSpPr>
          <p:nvPr/>
        </p:nvCxnSpPr>
        <p:spPr>
          <a:xfrm rot="5400000" flipH="1" flipV="1">
            <a:off x="2139829" y="619492"/>
            <a:ext cx="333375" cy="176139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Прямая со стрелкой 96"/>
          <p:cNvCxnSpPr/>
          <p:nvPr/>
        </p:nvCxnSpPr>
        <p:spPr>
          <a:xfrm rot="5400000">
            <a:off x="1193557" y="2638792"/>
            <a:ext cx="285750" cy="8792"/>
          </a:xfrm>
          <a:prstGeom prst="straightConnector1">
            <a:avLst/>
          </a:prstGeom>
          <a:ln w="28575">
            <a:solidFill>
              <a:schemeClr val="tx1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Прямая со стрелкой 101"/>
          <p:cNvCxnSpPr>
            <a:stCxn id="6" idx="1"/>
            <a:endCxn id="10" idx="7"/>
          </p:cNvCxnSpPr>
          <p:nvPr/>
        </p:nvCxnSpPr>
        <p:spPr>
          <a:xfrm flipH="1">
            <a:off x="1943717" y="2128838"/>
            <a:ext cx="1243495" cy="791131"/>
          </a:xfrm>
          <a:prstGeom prst="straightConnector1">
            <a:avLst/>
          </a:prstGeom>
          <a:ln w="38100">
            <a:solidFill>
              <a:srgbClr val="FF9966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Прямая со стрелкой 104"/>
          <p:cNvCxnSpPr>
            <a:stCxn id="6" idx="3"/>
          </p:cNvCxnSpPr>
          <p:nvPr/>
        </p:nvCxnSpPr>
        <p:spPr>
          <a:xfrm>
            <a:off x="4901712" y="2128839"/>
            <a:ext cx="461596" cy="585787"/>
          </a:xfrm>
          <a:prstGeom prst="straightConnector1">
            <a:avLst/>
          </a:prstGeom>
          <a:ln w="38100">
            <a:solidFill>
              <a:srgbClr val="B6362C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Прямая со стрелкой 110"/>
          <p:cNvCxnSpPr/>
          <p:nvPr/>
        </p:nvCxnSpPr>
        <p:spPr>
          <a:xfrm>
            <a:off x="2198077" y="3000375"/>
            <a:ext cx="2901462" cy="1588"/>
          </a:xfrm>
          <a:prstGeom prst="straightConnector1">
            <a:avLst/>
          </a:prstGeom>
          <a:ln w="76200">
            <a:solidFill>
              <a:srgbClr val="BA74A6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Прямая со стрелкой 125"/>
          <p:cNvCxnSpPr/>
          <p:nvPr/>
        </p:nvCxnSpPr>
        <p:spPr>
          <a:xfrm rot="5400000" flipH="1" flipV="1">
            <a:off x="4968936" y="4197046"/>
            <a:ext cx="785813" cy="392723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Прямая со стрелкой 135"/>
          <p:cNvCxnSpPr/>
          <p:nvPr/>
        </p:nvCxnSpPr>
        <p:spPr>
          <a:xfrm flipV="1">
            <a:off x="3846635" y="4000500"/>
            <a:ext cx="0" cy="503238"/>
          </a:xfrm>
          <a:prstGeom prst="straightConnector1">
            <a:avLst/>
          </a:prstGeom>
          <a:ln w="38100"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Прямая со стрелкой 136"/>
          <p:cNvCxnSpPr/>
          <p:nvPr/>
        </p:nvCxnSpPr>
        <p:spPr>
          <a:xfrm flipV="1">
            <a:off x="4440115" y="4000500"/>
            <a:ext cx="0" cy="503238"/>
          </a:xfrm>
          <a:prstGeom prst="straightConnector1">
            <a:avLst/>
          </a:prstGeom>
          <a:ln w="38100"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Блок-схема: магнитный диск 10"/>
          <p:cNvSpPr/>
          <p:nvPr/>
        </p:nvSpPr>
        <p:spPr>
          <a:xfrm>
            <a:off x="3648808" y="3214688"/>
            <a:ext cx="1034562" cy="844550"/>
          </a:xfrm>
          <a:prstGeom prst="flowChartMagneticDisk">
            <a:avLst/>
          </a:prstGeom>
          <a:solidFill>
            <a:srgbClr val="00B0F0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chemeClr val="tx1"/>
                </a:solidFill>
              </a:rPr>
              <a:t>АИС</a:t>
            </a:r>
          </a:p>
        </p:txBody>
      </p:sp>
      <p:sp>
        <p:nvSpPr>
          <p:cNvPr id="18479" name="TextBox 49"/>
          <p:cNvSpPr txBox="1">
            <a:spLocks noChangeArrowheads="1"/>
          </p:cNvSpPr>
          <p:nvPr/>
        </p:nvSpPr>
        <p:spPr bwMode="auto">
          <a:xfrm>
            <a:off x="539553" y="152400"/>
            <a:ext cx="8375848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ru-RU" altLang="ru-RU" sz="2000" b="1" dirty="0">
                <a:solidFill>
                  <a:srgbClr val="C00000"/>
                </a:solidFill>
              </a:rPr>
              <a:t>Организационная модель взаимодействия участников системы обеспечения доступности социальных объектов и услуг для инвалидов</a:t>
            </a:r>
          </a:p>
        </p:txBody>
      </p:sp>
      <p:sp>
        <p:nvSpPr>
          <p:cNvPr id="49" name="Date Placeholder 48"/>
          <p:cNvSpPr>
            <a:spLocks noGrp="1"/>
          </p:cNvSpPr>
          <p:nvPr>
            <p:ph type="dt" sz="quarter" idx="4294967295"/>
          </p:nvPr>
        </p:nvSpPr>
        <p:spPr>
          <a:xfrm>
            <a:off x="457200" y="6243638"/>
            <a:ext cx="2133600" cy="457200"/>
          </a:xfrm>
        </p:spPr>
        <p:txBody>
          <a:bodyPr/>
          <a:lstStyle/>
          <a:p>
            <a:pPr>
              <a:defRPr/>
            </a:pPr>
            <a:fld id="{64D323D6-9870-49C1-8042-2AD5671C6361}" type="datetime1">
              <a:rPr lang="ru-RU"/>
              <a:pPr>
                <a:defRPr/>
              </a:pPr>
              <a:t>06.03.2015</a:t>
            </a:fld>
            <a:endParaRPr lang="en-US"/>
          </a:p>
        </p:txBody>
      </p:sp>
      <p:sp>
        <p:nvSpPr>
          <p:cNvPr id="48" name="Footer Placeholder 47"/>
          <p:cNvSpPr>
            <a:spLocks noGrp="1"/>
          </p:cNvSpPr>
          <p:nvPr>
            <p:ph type="ftr" sz="quarter" idx="4294967295"/>
          </p:nvPr>
        </p:nvSpPr>
        <p:spPr>
          <a:xfrm>
            <a:off x="1295400" y="6400800"/>
            <a:ext cx="4724400" cy="457200"/>
          </a:xfrm>
        </p:spPr>
        <p:txBody>
          <a:bodyPr/>
          <a:lstStyle/>
          <a:p>
            <a:pPr>
              <a:defRPr/>
            </a:pPr>
            <a:r>
              <a:rPr lang="ru-RU"/>
              <a:t>Осиновская ГКУ Дирекция ДСЗН г. Москвы</a:t>
            </a:r>
            <a:endParaRPr lang="en-US" dirty="0"/>
          </a:p>
        </p:txBody>
      </p:sp>
      <p:sp>
        <p:nvSpPr>
          <p:cNvPr id="18482" name="Folded Corner 143"/>
          <p:cNvSpPr>
            <a:spLocks noChangeArrowheads="1"/>
          </p:cNvSpPr>
          <p:nvPr/>
        </p:nvSpPr>
        <p:spPr bwMode="auto">
          <a:xfrm>
            <a:off x="5561135" y="5214938"/>
            <a:ext cx="1447800" cy="838200"/>
          </a:xfrm>
          <a:prstGeom prst="foldedCorner">
            <a:avLst>
              <a:gd name="adj" fmla="val 16667"/>
            </a:avLst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ru-RU" altLang="ru-RU">
                <a:latin typeface="Arial" pitchFamily="34" charset="0"/>
              </a:rPr>
              <a:t>Паспорт </a:t>
            </a:r>
          </a:p>
          <a:p>
            <a:pPr algn="ctr" eaLnBrk="1" hangingPunct="1"/>
            <a:r>
              <a:rPr lang="ru-RU" altLang="ru-RU">
                <a:latin typeface="Arial" pitchFamily="34" charset="0"/>
              </a:rPr>
              <a:t>доступности</a:t>
            </a:r>
          </a:p>
        </p:txBody>
      </p:sp>
    </p:spTree>
    <p:extLst>
      <p:ext uri="{BB962C8B-B14F-4D97-AF65-F5344CB8AC3E}">
        <p14:creationId xmlns:p14="http://schemas.microsoft.com/office/powerpoint/2010/main" val="12736408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Номер слайда 2"/>
          <p:cNvSpPr txBox="1">
            <a:spLocks noGrp="1"/>
          </p:cNvSpPr>
          <p:nvPr/>
        </p:nvSpPr>
        <p:spPr bwMode="auto">
          <a:xfrm>
            <a:off x="7011866" y="6492876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r" eaLnBrk="1" hangingPunct="1"/>
            <a:fld id="{ABAD30BB-E142-47D5-951B-49C807DE6611}" type="slidenum">
              <a:rPr lang="ru-RU" altLang="ru-RU" sz="1200">
                <a:latin typeface="Arial" pitchFamily="34" charset="0"/>
              </a:rPr>
              <a:pPr algn="r" eaLnBrk="1" hangingPunct="1"/>
              <a:t>12</a:t>
            </a:fld>
            <a:endParaRPr lang="ru-RU" altLang="ru-RU" sz="1200">
              <a:latin typeface="Arial" pitchFamily="34" charset="0"/>
            </a:endParaRPr>
          </a:p>
        </p:txBody>
      </p:sp>
      <p:sp>
        <p:nvSpPr>
          <p:cNvPr id="10243" name="Прямоугольник 13"/>
          <p:cNvSpPr>
            <a:spLocks noChangeArrowheads="1"/>
          </p:cNvSpPr>
          <p:nvPr/>
        </p:nvSpPr>
        <p:spPr bwMode="auto">
          <a:xfrm>
            <a:off x="755576" y="541764"/>
            <a:ext cx="7560839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Организационная модель взаимодействия по сбору информации (паспортов доступности)</a:t>
            </a:r>
          </a:p>
        </p:txBody>
      </p:sp>
      <p:grpSp>
        <p:nvGrpSpPr>
          <p:cNvPr id="19460" name="Группа 4"/>
          <p:cNvGrpSpPr>
            <a:grpSpLocks/>
          </p:cNvGrpSpPr>
          <p:nvPr/>
        </p:nvGrpSpPr>
        <p:grpSpPr bwMode="auto">
          <a:xfrm>
            <a:off x="681405" y="1513778"/>
            <a:ext cx="8071338" cy="4523485"/>
            <a:chOff x="276370" y="439161"/>
            <a:chExt cx="8135741" cy="2538120"/>
          </a:xfrm>
        </p:grpSpPr>
        <p:sp>
          <p:nvSpPr>
            <p:cNvPr id="31" name="AutoShape 6"/>
            <p:cNvSpPr>
              <a:spLocks noChangeArrowheads="1"/>
            </p:cNvSpPr>
            <p:nvPr/>
          </p:nvSpPr>
          <p:spPr bwMode="auto">
            <a:xfrm>
              <a:off x="5062235" y="551786"/>
              <a:ext cx="3349876" cy="592339"/>
            </a:xfrm>
            <a:prstGeom prst="flowChartAlternateProcess">
              <a:avLst/>
            </a:prstGeom>
            <a:solidFill>
              <a:srgbClr val="FF0000"/>
            </a:solidFill>
            <a:ln w="9525">
              <a:noFill/>
              <a:round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anchor="ctr">
              <a:spAutoFit/>
            </a:bodyPr>
            <a:lstStyle/>
            <a:p>
              <a:pPr algn="ctr">
                <a:defRPr/>
              </a:pPr>
              <a:r>
                <a:rPr lang="ru-RU" sz="2800" b="1" dirty="0">
                  <a:solidFill>
                    <a:schemeClr val="bg1"/>
                  </a:solidFill>
                  <a:latin typeface="+mn-lt"/>
                </a:rPr>
                <a:t>ОУСЗН</a:t>
              </a:r>
            </a:p>
            <a:p>
              <a:pPr algn="ctr">
                <a:defRPr/>
              </a:pPr>
              <a:r>
                <a:rPr lang="ru-RU" sz="2800" b="1" dirty="0">
                  <a:solidFill>
                    <a:schemeClr val="bg1"/>
                  </a:solidFill>
                  <a:latin typeface="+mn-lt"/>
                </a:rPr>
                <a:t>координатор</a:t>
              </a:r>
            </a:p>
          </p:txBody>
        </p:sp>
        <p:sp>
          <p:nvSpPr>
            <p:cNvPr id="3" name="AutoShape 6"/>
            <p:cNvSpPr>
              <a:spLocks noChangeArrowheads="1"/>
            </p:cNvSpPr>
            <p:nvPr/>
          </p:nvSpPr>
          <p:spPr bwMode="auto">
            <a:xfrm>
              <a:off x="276370" y="439161"/>
              <a:ext cx="2525872" cy="506855"/>
            </a:xfrm>
            <a:prstGeom prst="roundRect">
              <a:avLst>
                <a:gd name="adj" fmla="val 13958"/>
              </a:avLst>
            </a:prstGeom>
            <a:solidFill>
              <a:srgbClr val="C5E2FF"/>
            </a:solidFill>
            <a:ln w="9525">
              <a:solidFill>
                <a:srgbClr val="00B0F0"/>
              </a:solidFill>
              <a:round/>
              <a:headEnd/>
              <a:tailEnd/>
            </a:ln>
            <a:effectLst>
              <a:outerShdw blurRad="254000" dist="50800" dir="5400000" algn="ctr" rotWithShape="0">
                <a:srgbClr val="000000">
                  <a:alpha val="43137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 anchor="ctr">
              <a:spAutoFit/>
            </a:bodyPr>
            <a:lstStyle/>
            <a:p>
              <a:pPr algn="ctr">
                <a:defRPr/>
              </a:pPr>
              <a:r>
                <a:rPr lang="ru-RU" sz="2400" dirty="0">
                  <a:latin typeface="Arial" pitchFamily="34" charset="0"/>
                </a:rPr>
                <a:t>ОИВ отраслевые</a:t>
              </a:r>
              <a:endParaRPr lang="ru-RU" sz="1600" dirty="0">
                <a:latin typeface="Arial" pitchFamily="34" charset="0"/>
              </a:endParaRPr>
            </a:p>
          </p:txBody>
        </p:sp>
        <p:sp>
          <p:nvSpPr>
            <p:cNvPr id="41" name="AutoShape 12"/>
            <p:cNvSpPr>
              <a:spLocks noChangeArrowheads="1"/>
            </p:cNvSpPr>
            <p:nvPr/>
          </p:nvSpPr>
          <p:spPr bwMode="auto">
            <a:xfrm>
              <a:off x="276370" y="1073696"/>
              <a:ext cx="2341412" cy="1856529"/>
            </a:xfrm>
            <a:prstGeom prst="roundRect">
              <a:avLst>
                <a:gd name="adj" fmla="val 16667"/>
              </a:avLst>
            </a:prstGeom>
            <a:solidFill>
              <a:srgbClr val="FFE7E7"/>
            </a:solidFill>
            <a:ln>
              <a:solidFill>
                <a:schemeClr val="tx2">
                  <a:lumMod val="75000"/>
                </a:schemeClr>
              </a:solidFill>
              <a:headEnd/>
              <a:tailEnd/>
            </a:ln>
            <a:effectLst>
              <a:outerShdw blurRad="584200" dist="23000" dir="5400000" sx="94000" sy="94000" rotWithShape="0">
                <a:srgbClr val="000000">
                  <a:alpha val="25000"/>
                </a:srgbClr>
              </a:outerShdw>
            </a:effectLst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lIns="36000" anchor="ctr"/>
            <a:lstStyle/>
            <a:p>
              <a:pPr marL="0" lvl="1" algn="ctr">
                <a:spcAft>
                  <a:spcPts val="400"/>
                </a:spcAft>
                <a:defRPr/>
              </a:pPr>
              <a:r>
                <a:rPr lang="ru-RU" sz="1600" b="1" dirty="0">
                  <a:solidFill>
                    <a:schemeClr val="tx1"/>
                  </a:solidFill>
                </a:rPr>
                <a:t>Курируемые объекты отраслей:</a:t>
              </a:r>
            </a:p>
            <a:p>
              <a:pPr marL="228600" lvl="1" indent="-228600">
                <a:buFont typeface="+mj-lt"/>
                <a:buAutoNum type="arabicPeriod"/>
                <a:defRPr/>
              </a:pPr>
              <a:r>
                <a:rPr lang="ru-RU" sz="1600" b="1" dirty="0">
                  <a:solidFill>
                    <a:schemeClr val="tx1"/>
                  </a:solidFill>
                </a:rPr>
                <a:t>Образование</a:t>
              </a:r>
            </a:p>
            <a:p>
              <a:pPr marL="228600" lvl="1" indent="-228600">
                <a:buFont typeface="+mj-lt"/>
                <a:buAutoNum type="arabicPeriod"/>
                <a:defRPr/>
              </a:pPr>
              <a:r>
                <a:rPr lang="ru-RU" sz="1600" b="1" dirty="0">
                  <a:solidFill>
                    <a:schemeClr val="tx1"/>
                  </a:solidFill>
                </a:rPr>
                <a:t>Здравоохранение</a:t>
              </a:r>
            </a:p>
            <a:p>
              <a:pPr marL="228600" lvl="1" indent="-228600">
                <a:buFont typeface="+mj-lt"/>
                <a:buAutoNum type="arabicPeriod"/>
                <a:defRPr/>
              </a:pPr>
              <a:r>
                <a:rPr lang="ru-RU" sz="1600" b="1" dirty="0">
                  <a:solidFill>
                    <a:schemeClr val="tx1"/>
                  </a:solidFill>
                </a:rPr>
                <a:t>Культура</a:t>
              </a:r>
            </a:p>
            <a:p>
              <a:pPr marL="228600" lvl="1" indent="-228600">
                <a:buFont typeface="+mj-lt"/>
                <a:buAutoNum type="arabicPeriod"/>
                <a:defRPr/>
              </a:pPr>
              <a:r>
                <a:rPr lang="ru-RU" sz="1600" b="1" dirty="0">
                  <a:solidFill>
                    <a:schemeClr val="tx1"/>
                  </a:solidFill>
                </a:rPr>
                <a:t>Спорт и молодежная политика</a:t>
              </a:r>
            </a:p>
            <a:p>
              <a:pPr marL="228600" lvl="1" indent="-228600">
                <a:buFont typeface="+mj-lt"/>
                <a:buAutoNum type="arabicPeriod"/>
                <a:defRPr/>
              </a:pPr>
              <a:r>
                <a:rPr lang="ru-RU" sz="1600" b="1" dirty="0">
                  <a:solidFill>
                    <a:schemeClr val="tx1"/>
                  </a:solidFill>
                </a:rPr>
                <a:t>Социальная политика</a:t>
              </a:r>
            </a:p>
            <a:p>
              <a:pPr marL="228600" lvl="1" indent="-228600">
                <a:buFont typeface="+mj-lt"/>
                <a:buAutoNum type="arabicPeriod"/>
                <a:defRPr/>
              </a:pPr>
              <a:r>
                <a:rPr lang="ru-RU" sz="1600" b="1" dirty="0">
                  <a:solidFill>
                    <a:schemeClr val="tx1"/>
                  </a:solidFill>
                </a:rPr>
                <a:t>Занятость</a:t>
              </a:r>
            </a:p>
          </p:txBody>
        </p:sp>
        <p:grpSp>
          <p:nvGrpSpPr>
            <p:cNvPr id="19481" name="Группа 70"/>
            <p:cNvGrpSpPr>
              <a:grpSpLocks/>
            </p:cNvGrpSpPr>
            <p:nvPr/>
          </p:nvGrpSpPr>
          <p:grpSpPr bwMode="auto">
            <a:xfrm>
              <a:off x="2669302" y="1153082"/>
              <a:ext cx="3921751" cy="1824199"/>
              <a:chOff x="2410242" y="1153504"/>
              <a:chExt cx="3510595" cy="1823715"/>
            </a:xfrm>
          </p:grpSpPr>
          <p:sp>
            <p:nvSpPr>
              <p:cNvPr id="29" name="AutoShape 6"/>
              <p:cNvSpPr>
                <a:spLocks noChangeArrowheads="1"/>
              </p:cNvSpPr>
              <p:nvPr/>
            </p:nvSpPr>
            <p:spPr bwMode="auto">
              <a:xfrm>
                <a:off x="2410242" y="1153504"/>
                <a:ext cx="2335425" cy="431680"/>
              </a:xfrm>
              <a:prstGeom prst="roundRect">
                <a:avLst>
                  <a:gd name="adj" fmla="val 13958"/>
                </a:avLst>
              </a:prstGeom>
              <a:solidFill>
                <a:srgbClr val="C5E2FF"/>
              </a:solidFill>
              <a:ln w="9525">
                <a:solidFill>
                  <a:srgbClr val="00B0F0"/>
                </a:solidFill>
                <a:round/>
                <a:headEnd/>
                <a:tailEnd/>
              </a:ln>
              <a:effectLst>
                <a:outerShdw blurRad="254000" dist="50800" dir="5400000" algn="ctr" rotWithShape="0">
                  <a:srgbClr val="000000">
                    <a:alpha val="43137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139700" h="139700"/>
              </a:sp3d>
            </p:spPr>
            <p:txBody>
              <a:bodyPr anchor="ctr">
                <a:spAutoFit/>
              </a:bodyPr>
              <a:lstStyle/>
              <a:p>
                <a:pPr algn="ctr">
                  <a:defRPr/>
                </a:pPr>
                <a:r>
                  <a:rPr lang="ru-RU" sz="2000" dirty="0">
                    <a:latin typeface="Arial" pitchFamily="34" charset="0"/>
                  </a:rPr>
                  <a:t>ОИВ территориальные</a:t>
                </a:r>
              </a:p>
            </p:txBody>
          </p:sp>
          <p:sp>
            <p:nvSpPr>
              <p:cNvPr id="38" name="AutoShape 12"/>
              <p:cNvSpPr>
                <a:spLocks noChangeArrowheads="1"/>
              </p:cNvSpPr>
              <p:nvPr/>
            </p:nvSpPr>
            <p:spPr bwMode="auto">
              <a:xfrm>
                <a:off x="2529244" y="1754640"/>
                <a:ext cx="3391593" cy="1222579"/>
              </a:xfrm>
              <a:prstGeom prst="roundRect">
                <a:avLst>
                  <a:gd name="adj" fmla="val 16667"/>
                </a:avLst>
              </a:prstGeom>
              <a:solidFill>
                <a:srgbClr val="FFE7E7"/>
              </a:solidFill>
              <a:ln>
                <a:solidFill>
                  <a:schemeClr val="tx2">
                    <a:lumMod val="75000"/>
                  </a:schemeClr>
                </a:solidFill>
                <a:headEnd/>
                <a:tailEnd/>
              </a:ln>
              <a:effectLst>
                <a:outerShdw blurRad="584200" dist="23000" dir="5400000" sx="94000" sy="94000" rotWithShape="0">
                  <a:srgbClr val="000000">
                    <a:alpha val="25000"/>
                  </a:srgbClr>
                </a:outerShdw>
              </a:effectLst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36000" anchor="ctr"/>
              <a:lstStyle/>
              <a:p>
                <a:pPr marL="324000" lvl="1" indent="-228600">
                  <a:buFont typeface="+mj-lt"/>
                  <a:buAutoNum type="arabicPeriod"/>
                  <a:defRPr/>
                </a:pPr>
                <a:r>
                  <a:rPr lang="ru-RU" sz="1600" b="1" dirty="0">
                    <a:solidFill>
                      <a:schemeClr val="tx1"/>
                    </a:solidFill>
                  </a:rPr>
                  <a:t>Объекты торговли</a:t>
                </a:r>
              </a:p>
              <a:p>
                <a:pPr marL="324000" lvl="1" indent="-228600">
                  <a:buFont typeface="+mj-lt"/>
                  <a:buAutoNum type="arabicPeriod"/>
                  <a:defRPr/>
                </a:pPr>
                <a:r>
                  <a:rPr lang="ru-RU" sz="1600" b="1" dirty="0">
                    <a:solidFill>
                      <a:schemeClr val="tx1"/>
                    </a:solidFill>
                  </a:rPr>
                  <a:t>Административные здания </a:t>
                </a:r>
              </a:p>
              <a:p>
                <a:pPr marL="252000" lvl="1">
                  <a:defRPr/>
                </a:pPr>
                <a:r>
                  <a:rPr lang="ru-RU" sz="1600" b="1" dirty="0">
                    <a:solidFill>
                      <a:schemeClr val="tx1"/>
                    </a:solidFill>
                  </a:rPr>
                  <a:t>(администрации муниципалитетов, правоохранительные и судебные органы, кредитные учреждения, ПФР и др. объекты федеральной собственности</a:t>
                </a:r>
                <a:r>
                  <a:rPr lang="ru-RU" sz="1600" b="1" dirty="0">
                    <a:solidFill>
                      <a:schemeClr val="bg1"/>
                    </a:solidFill>
                  </a:rPr>
                  <a:t>.)</a:t>
                </a:r>
              </a:p>
            </p:txBody>
          </p:sp>
        </p:grpSp>
      </p:grpSp>
      <p:cxnSp>
        <p:nvCxnSpPr>
          <p:cNvPr id="54" name="Прямая соединительная линия 53"/>
          <p:cNvCxnSpPr/>
          <p:nvPr/>
        </p:nvCxnSpPr>
        <p:spPr bwMode="auto">
          <a:xfrm flipH="1" flipV="1">
            <a:off x="1043355" y="4135439"/>
            <a:ext cx="121627" cy="3175"/>
          </a:xfrm>
          <a:prstGeom prst="line">
            <a:avLst/>
          </a:prstGeom>
          <a:noFill/>
          <a:ln w="254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462" name="Прямая со стрелкой 5"/>
          <p:cNvCxnSpPr>
            <a:cxnSpLocks noChangeShapeType="1"/>
          </p:cNvCxnSpPr>
          <p:nvPr/>
        </p:nvCxnSpPr>
        <p:spPr bwMode="auto">
          <a:xfrm>
            <a:off x="3253154" y="2000250"/>
            <a:ext cx="2590800" cy="0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463" name="Up Arrow Callout 20"/>
          <p:cNvSpPr>
            <a:spLocks noChangeArrowheads="1"/>
          </p:cNvSpPr>
          <p:nvPr/>
        </p:nvSpPr>
        <p:spPr bwMode="auto">
          <a:xfrm>
            <a:off x="7077808" y="2643188"/>
            <a:ext cx="1905000" cy="1371600"/>
          </a:xfrm>
          <a:prstGeom prst="upArrowCallout">
            <a:avLst>
              <a:gd name="adj1" fmla="val 24994"/>
              <a:gd name="adj2" fmla="val 25001"/>
              <a:gd name="adj3" fmla="val 25000"/>
              <a:gd name="adj4" fmla="val 64977"/>
            </a:avLst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ru-RU" altLang="ru-RU">
                <a:latin typeface="Arial" pitchFamily="34" charset="0"/>
              </a:rPr>
              <a:t>Реестр </a:t>
            </a:r>
          </a:p>
          <a:p>
            <a:pPr algn="ctr" eaLnBrk="1" hangingPunct="1"/>
            <a:r>
              <a:rPr lang="ru-RU" altLang="ru-RU">
                <a:latin typeface="Arial" pitchFamily="34" charset="0"/>
              </a:rPr>
              <a:t>приоритетных </a:t>
            </a:r>
          </a:p>
          <a:p>
            <a:pPr algn="ctr" eaLnBrk="1" hangingPunct="1"/>
            <a:r>
              <a:rPr lang="ru-RU" altLang="ru-RU">
                <a:latin typeface="Arial" pitchFamily="34" charset="0"/>
              </a:rPr>
              <a:t>объектов</a:t>
            </a:r>
          </a:p>
        </p:txBody>
      </p:sp>
      <p:sp>
        <p:nvSpPr>
          <p:cNvPr id="19464" name="Folded Corner 22"/>
          <p:cNvSpPr>
            <a:spLocks noChangeArrowheads="1"/>
          </p:cNvSpPr>
          <p:nvPr/>
        </p:nvSpPr>
        <p:spPr bwMode="auto">
          <a:xfrm>
            <a:off x="3714750" y="1714500"/>
            <a:ext cx="1447800" cy="838200"/>
          </a:xfrm>
          <a:prstGeom prst="foldedCorner">
            <a:avLst>
              <a:gd name="adj" fmla="val 16667"/>
            </a:avLst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ru-RU" altLang="ru-RU">
                <a:latin typeface="Arial" pitchFamily="34" charset="0"/>
              </a:rPr>
              <a:t>Паспорт </a:t>
            </a:r>
          </a:p>
          <a:p>
            <a:pPr algn="ctr" eaLnBrk="1" hangingPunct="1"/>
            <a:r>
              <a:rPr lang="ru-RU" altLang="ru-RU">
                <a:latin typeface="Arial" pitchFamily="34" charset="0"/>
              </a:rPr>
              <a:t>доступности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quarter" idx="10"/>
          </p:nvPr>
        </p:nvSpPr>
        <p:spPr>
          <a:xfrm>
            <a:off x="2659674" y="6492876"/>
            <a:ext cx="1450731" cy="365125"/>
          </a:xfrm>
        </p:spPr>
        <p:txBody>
          <a:bodyPr/>
          <a:lstStyle/>
          <a:p>
            <a:pPr>
              <a:defRPr/>
            </a:pPr>
            <a:fld id="{9AEA9C90-B0BB-4938-AEC4-0A321EE6BB1A}" type="datetime1">
              <a:rPr lang="ru-RU"/>
              <a:pPr>
                <a:defRPr/>
              </a:pPr>
              <a:t>06.03.2015</a:t>
            </a:fld>
            <a:endParaRPr lang="ru-RU" dirty="0"/>
          </a:p>
        </p:txBody>
      </p:sp>
      <p:sp>
        <p:nvSpPr>
          <p:cNvPr id="26" name="Footer Placeholder 25"/>
          <p:cNvSpPr>
            <a:spLocks noGrp="1"/>
          </p:cNvSpPr>
          <p:nvPr>
            <p:ph type="ftr" sz="quarter" idx="11"/>
          </p:nvPr>
        </p:nvSpPr>
        <p:spPr>
          <a:xfrm>
            <a:off x="4176347" y="6248400"/>
            <a:ext cx="3672254" cy="457200"/>
          </a:xfrm>
        </p:spPr>
        <p:txBody>
          <a:bodyPr/>
          <a:lstStyle/>
          <a:p>
            <a:pPr>
              <a:defRPr/>
            </a:pPr>
            <a:r>
              <a:rPr lang="ru-RU" dirty="0">
                <a:solidFill>
                  <a:schemeClr val="tx1"/>
                </a:solidFill>
              </a:rPr>
              <a:t>Осиновская ГКУ Дирекция ДСЗН г. Москвы</a:t>
            </a:r>
          </a:p>
        </p:txBody>
      </p:sp>
      <p:cxnSp>
        <p:nvCxnSpPr>
          <p:cNvPr id="19467" name="Straight Arrow Connector 27"/>
          <p:cNvCxnSpPr>
            <a:cxnSpLocks noChangeShapeType="1"/>
          </p:cNvCxnSpPr>
          <p:nvPr/>
        </p:nvCxnSpPr>
        <p:spPr bwMode="auto">
          <a:xfrm>
            <a:off x="1077058" y="2143125"/>
            <a:ext cx="0" cy="838200"/>
          </a:xfrm>
          <a:prstGeom prst="straightConnector1">
            <a:avLst/>
          </a:prstGeom>
          <a:noFill/>
          <a:ln w="57150" algn="ctr">
            <a:solidFill>
              <a:schemeClr val="tx1"/>
            </a:solidFill>
            <a:miter lim="800000"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468" name="Straight Arrow Connector 31"/>
          <p:cNvCxnSpPr>
            <a:cxnSpLocks noChangeShapeType="1"/>
          </p:cNvCxnSpPr>
          <p:nvPr/>
        </p:nvCxnSpPr>
        <p:spPr bwMode="auto">
          <a:xfrm>
            <a:off x="3516923" y="3429000"/>
            <a:ext cx="0" cy="457200"/>
          </a:xfrm>
          <a:prstGeom prst="straightConnector1">
            <a:avLst/>
          </a:prstGeom>
          <a:noFill/>
          <a:ln w="57150" algn="ctr">
            <a:solidFill>
              <a:schemeClr val="tx1"/>
            </a:solidFill>
            <a:miter lim="800000"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" name="Straight Arrow Connector 21"/>
          <p:cNvCxnSpPr>
            <a:endCxn id="19464" idx="2"/>
          </p:cNvCxnSpPr>
          <p:nvPr/>
        </p:nvCxnSpPr>
        <p:spPr>
          <a:xfrm rot="5400000" flipH="1" flipV="1">
            <a:off x="4277275" y="2624688"/>
            <a:ext cx="233363" cy="89389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3253154" y="2000250"/>
            <a:ext cx="461597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3C1A27-5FE3-481E-B838-C22C3A7DD5E6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0293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Номер слайда 2"/>
          <p:cNvSpPr txBox="1">
            <a:spLocks noGrp="1"/>
          </p:cNvSpPr>
          <p:nvPr/>
        </p:nvSpPr>
        <p:spPr bwMode="auto">
          <a:xfrm>
            <a:off x="7011866" y="6492876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r" eaLnBrk="1" hangingPunct="1"/>
            <a:fld id="{1C87D82D-5843-4ABD-B25D-A7A9F87F60EA}" type="slidenum">
              <a:rPr lang="ru-RU" altLang="ru-RU" sz="1200"/>
              <a:pPr algn="r" eaLnBrk="1" hangingPunct="1"/>
              <a:t>13</a:t>
            </a:fld>
            <a:endParaRPr lang="ru-RU" altLang="ru-RU" sz="1200"/>
          </a:p>
        </p:txBody>
      </p:sp>
      <p:sp>
        <p:nvSpPr>
          <p:cNvPr id="3" name="AutoShape 6"/>
          <p:cNvSpPr>
            <a:spLocks noChangeArrowheads="1"/>
          </p:cNvSpPr>
          <p:nvPr/>
        </p:nvSpPr>
        <p:spPr bwMode="auto">
          <a:xfrm>
            <a:off x="2725602" y="714356"/>
            <a:ext cx="4286280" cy="790378"/>
          </a:xfrm>
          <a:prstGeom prst="roundRect">
            <a:avLst>
              <a:gd name="adj" fmla="val 13958"/>
            </a:avLst>
          </a:prstGeom>
          <a:solidFill>
            <a:srgbClr val="C5E2FF"/>
          </a:solidFill>
          <a:ln w="9525">
            <a:solidFill>
              <a:srgbClr val="00B0F0"/>
            </a:solidFill>
            <a:round/>
            <a:headEnd/>
            <a:tailEnd/>
          </a:ln>
          <a:effectLst>
            <a:outerShdw blurRad="254000" dist="50800" dir="5400000" algn="ctr" rotWithShape="0">
              <a:srgbClr val="000000">
                <a:alpha val="43137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anchor="ctr"/>
          <a:lstStyle/>
          <a:p>
            <a:pPr algn="ctr">
              <a:defRPr/>
            </a:pPr>
            <a:r>
              <a:rPr lang="ru-RU" sz="1600" dirty="0">
                <a:solidFill>
                  <a:schemeClr val="bg1"/>
                </a:solidFill>
                <a:latin typeface="Arial" pitchFamily="34" charset="0"/>
              </a:rPr>
              <a:t>- </a:t>
            </a:r>
            <a:r>
              <a:rPr lang="ru-RU" sz="1600" b="1" dirty="0">
                <a:latin typeface="Arial" pitchFamily="34" charset="0"/>
              </a:rPr>
              <a:t>ОУСЗН региона</a:t>
            </a:r>
          </a:p>
          <a:p>
            <a:pPr algn="ctr">
              <a:defRPr/>
            </a:pPr>
            <a:r>
              <a:rPr lang="ru-RU" sz="1600" b="1" dirty="0">
                <a:latin typeface="Arial" pitchFamily="34" charset="0"/>
              </a:rPr>
              <a:t>координатор региональной программы «Доступная среда»</a:t>
            </a:r>
          </a:p>
        </p:txBody>
      </p:sp>
      <p:cxnSp>
        <p:nvCxnSpPr>
          <p:cNvPr id="60" name="Прямая соединительная линия 59"/>
          <p:cNvCxnSpPr/>
          <p:nvPr/>
        </p:nvCxnSpPr>
        <p:spPr bwMode="auto">
          <a:xfrm>
            <a:off x="1834662" y="1412875"/>
            <a:ext cx="0" cy="287338"/>
          </a:xfrm>
          <a:prstGeom prst="line">
            <a:avLst/>
          </a:prstGeom>
          <a:noFill/>
          <a:ln w="254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20487" name="Группа 24"/>
          <p:cNvGrpSpPr>
            <a:grpSpLocks/>
          </p:cNvGrpSpPr>
          <p:nvPr/>
        </p:nvGrpSpPr>
        <p:grpSpPr bwMode="auto">
          <a:xfrm>
            <a:off x="457200" y="1600200"/>
            <a:ext cx="7879374" cy="4548188"/>
            <a:chOff x="462051" y="1073275"/>
            <a:chExt cx="7878175" cy="3685029"/>
          </a:xfrm>
        </p:grpSpPr>
        <p:sp>
          <p:nvSpPr>
            <p:cNvPr id="26" name="AutoShape 6"/>
            <p:cNvSpPr>
              <a:spLocks noChangeArrowheads="1"/>
            </p:cNvSpPr>
            <p:nvPr/>
          </p:nvSpPr>
          <p:spPr bwMode="auto">
            <a:xfrm>
              <a:off x="614439" y="2061094"/>
              <a:ext cx="7649593" cy="648072"/>
            </a:xfrm>
            <a:prstGeom prst="roundRect">
              <a:avLst>
                <a:gd name="adj" fmla="val 13958"/>
              </a:avLst>
            </a:prstGeom>
            <a:solidFill>
              <a:srgbClr val="E2E9FE">
                <a:alpha val="47000"/>
              </a:srgbClr>
            </a:solidFill>
            <a:ln w="9525">
              <a:solidFill>
                <a:schemeClr val="bg1">
                  <a:lumMod val="65000"/>
                  <a:alpha val="76000"/>
                </a:schemeClr>
              </a:solidFill>
              <a:round/>
              <a:headEnd/>
              <a:tailEnd/>
            </a:ln>
            <a:effectLst>
              <a:outerShdw blurRad="889000" dist="50800" dir="5400000" algn="ctr" rotWithShape="0">
                <a:schemeClr val="bg1">
                  <a:lumMod val="85000"/>
                  <a:alpha val="82000"/>
                </a:scheme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 anchor="ctr">
              <a:normAutofit fontScale="92500" lnSpcReduction="10000"/>
            </a:bodyPr>
            <a:lstStyle/>
            <a:p>
              <a:pPr>
                <a:defRPr/>
              </a:pPr>
              <a:r>
                <a:rPr lang="ru-RU" sz="2400" dirty="0">
                  <a:latin typeface="Arial" pitchFamily="34" charset="0"/>
                </a:rPr>
                <a:t>Сбор и хранение документов по паспортизации объектов Перечня  приоритетных ОСИ</a:t>
              </a:r>
              <a:endParaRPr lang="ru-RU" sz="2000" dirty="0">
                <a:latin typeface="Arial" pitchFamily="34" charset="0"/>
              </a:endParaRPr>
            </a:p>
          </p:txBody>
        </p:sp>
        <p:sp>
          <p:nvSpPr>
            <p:cNvPr id="19" name="AutoShape 6"/>
            <p:cNvSpPr>
              <a:spLocks noChangeArrowheads="1"/>
            </p:cNvSpPr>
            <p:nvPr/>
          </p:nvSpPr>
          <p:spPr bwMode="auto">
            <a:xfrm>
              <a:off x="538245" y="1073275"/>
              <a:ext cx="7771821" cy="833288"/>
            </a:xfrm>
            <a:prstGeom prst="roundRect">
              <a:avLst>
                <a:gd name="adj" fmla="val 13958"/>
              </a:avLst>
            </a:prstGeom>
            <a:solidFill>
              <a:srgbClr val="E2E9FE">
                <a:alpha val="47000"/>
              </a:srgbClr>
            </a:solidFill>
            <a:ln w="9525">
              <a:solidFill>
                <a:schemeClr val="bg1">
                  <a:lumMod val="65000"/>
                  <a:alpha val="76000"/>
                </a:schemeClr>
              </a:solidFill>
              <a:round/>
              <a:headEnd/>
              <a:tailEnd/>
            </a:ln>
            <a:effectLst>
              <a:outerShdw blurRad="889000" dist="50800" dir="5400000" algn="ctr" rotWithShape="0">
                <a:schemeClr val="bg1">
                  <a:lumMod val="85000"/>
                  <a:alpha val="82000"/>
                </a:scheme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 anchor="ctr">
              <a:normAutofit lnSpcReduction="10000"/>
            </a:bodyPr>
            <a:lstStyle/>
            <a:p>
              <a:pPr>
                <a:defRPr/>
              </a:pPr>
              <a:r>
                <a:rPr lang="ru-RU" sz="2000" dirty="0">
                  <a:latin typeface="Arial" pitchFamily="34" charset="0"/>
                </a:rPr>
                <a:t>Формирование </a:t>
              </a:r>
              <a:r>
                <a:rPr lang="ru-RU" sz="2000" b="1" dirty="0">
                  <a:latin typeface="Arial" pitchFamily="34" charset="0"/>
                </a:rPr>
                <a:t>РЕЕСТРА</a:t>
              </a:r>
              <a:r>
                <a:rPr lang="ru-RU" sz="2000" dirty="0">
                  <a:latin typeface="Arial" pitchFamily="34" charset="0"/>
                </a:rPr>
                <a:t> </a:t>
              </a:r>
              <a:r>
                <a:rPr lang="ru-RU" sz="2000" b="1" dirty="0">
                  <a:cs typeface="Arial" charset="0"/>
                </a:rPr>
                <a:t>ОБЪЕКТОВ СОЦИАЛЬНОЙ ИНФРАСТРУКТУРЫ И УСЛУГ в приоритетных сферах жизнедеятельности инвалидов и МГН</a:t>
              </a:r>
              <a:endParaRPr lang="ru-RU" sz="1500" dirty="0">
                <a:latin typeface="Arial" pitchFamily="34" charset="0"/>
              </a:endParaRPr>
            </a:p>
          </p:txBody>
        </p:sp>
        <p:sp>
          <p:nvSpPr>
            <p:cNvPr id="20" name="AutoShape 6"/>
            <p:cNvSpPr>
              <a:spLocks noChangeArrowheads="1"/>
            </p:cNvSpPr>
            <p:nvPr/>
          </p:nvSpPr>
          <p:spPr bwMode="auto">
            <a:xfrm>
              <a:off x="538245" y="2780928"/>
              <a:ext cx="7778171" cy="1051296"/>
            </a:xfrm>
            <a:prstGeom prst="roundRect">
              <a:avLst>
                <a:gd name="adj" fmla="val 13958"/>
              </a:avLst>
            </a:prstGeom>
            <a:solidFill>
              <a:srgbClr val="E2E9FE">
                <a:alpha val="47000"/>
              </a:srgbClr>
            </a:solidFill>
            <a:ln w="9525">
              <a:solidFill>
                <a:schemeClr val="bg1">
                  <a:lumMod val="65000"/>
                  <a:alpha val="76000"/>
                </a:schemeClr>
              </a:solidFill>
              <a:round/>
              <a:headEnd/>
              <a:tailEnd/>
            </a:ln>
            <a:effectLst>
              <a:outerShdw blurRad="889000" dist="50800" dir="5400000" algn="ctr" rotWithShape="0">
                <a:schemeClr val="bg1">
                  <a:lumMod val="85000"/>
                  <a:alpha val="82000"/>
                </a:scheme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 anchor="ctr">
              <a:normAutofit fontScale="85000" lnSpcReduction="10000"/>
            </a:bodyPr>
            <a:lstStyle/>
            <a:p>
              <a:pPr>
                <a:defRPr/>
              </a:pPr>
              <a:r>
                <a:rPr lang="ru-RU" sz="1500" dirty="0">
                  <a:solidFill>
                    <a:srgbClr val="FFFF00"/>
                  </a:solidFill>
                  <a:latin typeface="Arial" pitchFamily="34" charset="0"/>
                </a:rPr>
                <a:t> </a:t>
              </a:r>
              <a:r>
                <a:rPr lang="ru-RU" sz="2400" b="1" dirty="0">
                  <a:cs typeface="Arial" charset="0"/>
                </a:rPr>
                <a:t>Отчет о выполнении региональной программы адаптации объектов социальной инфраструктуры и обеспечения доступности услуг для инвалидов и других МГН. </a:t>
              </a:r>
              <a:r>
                <a:rPr lang="ru-RU" sz="2400" dirty="0"/>
                <a:t>Анализ доступности объектов в разрезе отраслей, территорий, форм собственности</a:t>
              </a:r>
              <a:r>
                <a:rPr lang="ru-RU" sz="2400" dirty="0">
                  <a:latin typeface="Arial" pitchFamily="34" charset="0"/>
                </a:rPr>
                <a:t>.</a:t>
              </a:r>
            </a:p>
          </p:txBody>
        </p:sp>
        <p:sp>
          <p:nvSpPr>
            <p:cNvPr id="21" name="AutoShape 6"/>
            <p:cNvSpPr>
              <a:spLocks noChangeArrowheads="1"/>
            </p:cNvSpPr>
            <p:nvPr/>
          </p:nvSpPr>
          <p:spPr bwMode="auto">
            <a:xfrm>
              <a:off x="462051" y="3893962"/>
              <a:ext cx="7878175" cy="864342"/>
            </a:xfrm>
            <a:prstGeom prst="roundRect">
              <a:avLst>
                <a:gd name="adj" fmla="val 13958"/>
              </a:avLst>
            </a:prstGeom>
            <a:solidFill>
              <a:srgbClr val="E2E9FE">
                <a:alpha val="47000"/>
              </a:srgbClr>
            </a:solidFill>
            <a:ln w="9525">
              <a:solidFill>
                <a:schemeClr val="bg1">
                  <a:lumMod val="65000"/>
                  <a:alpha val="76000"/>
                </a:schemeClr>
              </a:solidFill>
              <a:round/>
              <a:headEnd/>
              <a:tailEnd/>
            </a:ln>
            <a:effectLst>
              <a:outerShdw blurRad="889000" dist="50800" dir="5400000" algn="ctr" rotWithShape="0">
                <a:schemeClr val="bg1">
                  <a:lumMod val="85000"/>
                  <a:alpha val="82000"/>
                </a:scheme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 anchor="ctr"/>
            <a:lstStyle/>
            <a:p>
              <a:pPr>
                <a:defRPr/>
              </a:pPr>
              <a:r>
                <a:rPr lang="ru-RU" dirty="0">
                  <a:latin typeface="Arial" pitchFamily="34" charset="0"/>
                </a:rPr>
                <a:t>Анализ отраслевых и территориальных планов мероприятий по адаптации объектов в 2013 – 2015 годах. </a:t>
              </a:r>
              <a:endParaRPr lang="ru-RU" dirty="0" smtClean="0">
                <a:latin typeface="Arial" pitchFamily="34" charset="0"/>
              </a:endParaRPr>
            </a:p>
            <a:p>
              <a:pPr>
                <a:defRPr/>
              </a:pPr>
              <a:r>
                <a:rPr lang="ru-RU" dirty="0" smtClean="0">
                  <a:latin typeface="Arial" pitchFamily="34" charset="0"/>
                </a:rPr>
                <a:t>Организация </a:t>
              </a:r>
              <a:r>
                <a:rPr lang="ru-RU" dirty="0">
                  <a:latin typeface="Arial" pitchFamily="34" charset="0"/>
                </a:rPr>
                <a:t>обучения специалистов.</a:t>
              </a:r>
              <a:endParaRPr lang="ru-RU" sz="1500" dirty="0">
                <a:latin typeface="Arial" pitchFamily="34" charset="0"/>
              </a:endParaRPr>
            </a:p>
          </p:txBody>
        </p:sp>
      </p:grpSp>
      <p:cxnSp>
        <p:nvCxnSpPr>
          <p:cNvPr id="32" name="Прямая соединительная линия 31"/>
          <p:cNvCxnSpPr/>
          <p:nvPr/>
        </p:nvCxnSpPr>
        <p:spPr bwMode="auto">
          <a:xfrm>
            <a:off x="1834662" y="2492376"/>
            <a:ext cx="0" cy="144463"/>
          </a:xfrm>
          <a:prstGeom prst="line">
            <a:avLst/>
          </a:prstGeom>
          <a:noFill/>
          <a:ln w="254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Прямая соединительная линия 33"/>
          <p:cNvCxnSpPr/>
          <p:nvPr/>
        </p:nvCxnSpPr>
        <p:spPr bwMode="auto">
          <a:xfrm>
            <a:off x="1834662" y="3500438"/>
            <a:ext cx="0" cy="144462"/>
          </a:xfrm>
          <a:prstGeom prst="line">
            <a:avLst/>
          </a:prstGeom>
          <a:noFill/>
          <a:ln w="254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Прямая соединительная линия 37"/>
          <p:cNvCxnSpPr/>
          <p:nvPr/>
        </p:nvCxnSpPr>
        <p:spPr bwMode="auto">
          <a:xfrm>
            <a:off x="1834662" y="4437063"/>
            <a:ext cx="0" cy="144462"/>
          </a:xfrm>
          <a:prstGeom prst="line">
            <a:avLst/>
          </a:prstGeom>
          <a:noFill/>
          <a:ln w="254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491" name="TextBox 21"/>
          <p:cNvSpPr txBox="1">
            <a:spLocks noChangeArrowheads="1"/>
          </p:cNvSpPr>
          <p:nvPr/>
        </p:nvSpPr>
        <p:spPr bwMode="auto">
          <a:xfrm>
            <a:off x="3516923" y="214313"/>
            <a:ext cx="3581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ru-RU" altLang="ru-RU" sz="2000" b="1"/>
              <a:t>Из опыта Тюмени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5D4C9174-75D5-4FE6-9FAA-C8E9DCF90115}" type="datetime1">
              <a:rPr lang="ru-RU"/>
              <a:pPr>
                <a:defRPr/>
              </a:pPr>
              <a:t>06.03.2015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Осиновская ГКУ Дирекция ДСЗН г. Москвы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5C2C87-A554-4970-8BA8-5AFF7FF6B4F1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8615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Скругленный прямоугольник 10"/>
          <p:cNvSpPr/>
          <p:nvPr/>
        </p:nvSpPr>
        <p:spPr>
          <a:xfrm>
            <a:off x="2133600" y="4800600"/>
            <a:ext cx="4343400" cy="1143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1507" name="Заголовок 1"/>
          <p:cNvSpPr>
            <a:spLocks noGrp="1"/>
          </p:cNvSpPr>
          <p:nvPr>
            <p:ph type="title"/>
          </p:nvPr>
        </p:nvSpPr>
        <p:spPr>
          <a:xfrm>
            <a:off x="2198077" y="357189"/>
            <a:ext cx="5829300" cy="788987"/>
          </a:xfrm>
        </p:spPr>
        <p:txBody>
          <a:bodyPr/>
          <a:lstStyle/>
          <a:p>
            <a:r>
              <a:rPr lang="ru-RU" altLang="ru-RU" sz="3200" b="1" smtClean="0"/>
              <a:t>Сбор и проверка  информации</a:t>
            </a:r>
          </a:p>
        </p:txBody>
      </p:sp>
      <p:sp>
        <p:nvSpPr>
          <p:cNvPr id="25" name="Date Placeholder 24"/>
          <p:cNvSpPr>
            <a:spLocks noGrp="1"/>
          </p:cNvSpPr>
          <p:nvPr>
            <p:ph type="dt" sz="quarter" idx="4294967295"/>
          </p:nvPr>
        </p:nvSpPr>
        <p:spPr>
          <a:xfrm>
            <a:off x="457200" y="6243638"/>
            <a:ext cx="2133600" cy="457200"/>
          </a:xfrm>
        </p:spPr>
        <p:txBody>
          <a:bodyPr/>
          <a:lstStyle/>
          <a:p>
            <a:pPr>
              <a:defRPr/>
            </a:pPr>
            <a:fld id="{7A2F2C27-84B0-4A49-A76F-6680E50D5935}" type="datetime1">
              <a:rPr lang="ru-RU"/>
              <a:pPr>
                <a:defRPr/>
              </a:pPr>
              <a:t>06.03.2015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4294967295"/>
          </p:nvPr>
        </p:nvSpPr>
        <p:spPr>
          <a:xfrm>
            <a:off x="3124200" y="6248400"/>
            <a:ext cx="4648200" cy="457200"/>
          </a:xfrm>
        </p:spPr>
        <p:txBody>
          <a:bodyPr/>
          <a:lstStyle/>
          <a:p>
            <a:pPr>
              <a:defRPr/>
            </a:pPr>
            <a:r>
              <a:rPr lang="ru-RU" dirty="0"/>
              <a:t>Осиновская ГКУ Дирекция ДСЗН г. Москвы</a:t>
            </a:r>
            <a:endParaRPr lang="en-US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905000" y="4800600"/>
            <a:ext cx="43434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15462" y="2643188"/>
            <a:ext cx="2476500" cy="7620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/>
              <a:t>ОИВ  территориальные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990600" y="1214439"/>
            <a:ext cx="7581900" cy="1214437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 smtClean="0">
                <a:solidFill>
                  <a:schemeClr val="bg1"/>
                </a:solidFill>
              </a:rPr>
              <a:t>Координационный совет </a:t>
            </a:r>
            <a:r>
              <a:rPr lang="ru-RU" sz="2000" b="1" dirty="0">
                <a:solidFill>
                  <a:schemeClr val="bg1"/>
                </a:solidFill>
              </a:rPr>
              <a:t>по делам инвалидов</a:t>
            </a:r>
          </a:p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</a:rPr>
              <a:t>Координатор - ОСЗН</a:t>
            </a:r>
          </a:p>
          <a:p>
            <a:pPr algn="ctr">
              <a:defRPr/>
            </a:pPr>
            <a:r>
              <a:rPr lang="ru-RU" sz="2000" b="1" dirty="0">
                <a:solidFill>
                  <a:schemeClr val="bg1"/>
                </a:solidFill>
              </a:rPr>
              <a:t>Состав :</a:t>
            </a:r>
            <a:r>
              <a:rPr lang="ru-RU" sz="2000" b="1" dirty="0">
                <a:solidFill>
                  <a:schemeClr val="bg1"/>
                </a:solidFill>
                <a:cs typeface="Arial" pitchFamily="34" charset="0"/>
              </a:rPr>
              <a:t> специалисты строительных специальностей, соцзащиты, представители ВОИ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319097" y="2571750"/>
            <a:ext cx="2133600" cy="838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/>
              <a:t>ОИВ  </a:t>
            </a:r>
          </a:p>
          <a:p>
            <a:pPr algn="ctr">
              <a:defRPr/>
            </a:pPr>
            <a:r>
              <a:rPr lang="ru-RU" b="1" dirty="0"/>
              <a:t>отраслевые</a:t>
            </a:r>
          </a:p>
        </p:txBody>
      </p:sp>
      <p:sp>
        <p:nvSpPr>
          <p:cNvPr id="26" name="Скругленный прямоугольник 15"/>
          <p:cNvSpPr/>
          <p:nvPr/>
        </p:nvSpPr>
        <p:spPr>
          <a:xfrm>
            <a:off x="6748097" y="2714626"/>
            <a:ext cx="2247900" cy="3228975"/>
          </a:xfrm>
          <a:prstGeom prst="round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/>
              <a:t>Учреждения </a:t>
            </a:r>
          </a:p>
          <a:p>
            <a:pPr algn="ctr">
              <a:defRPr/>
            </a:pPr>
            <a:r>
              <a:rPr lang="ru-RU" b="1" dirty="0"/>
              <a:t>и организации различных форм собственности</a:t>
            </a:r>
          </a:p>
          <a:p>
            <a:pPr algn="ctr">
              <a:defRPr/>
            </a:pPr>
            <a:endParaRPr lang="ru-RU" sz="1600" b="1" dirty="0"/>
          </a:p>
          <a:p>
            <a:pPr algn="ctr">
              <a:defRPr/>
            </a:pPr>
            <a:r>
              <a:rPr lang="ru-RU" sz="1600" b="1" dirty="0"/>
              <a:t>представление сведений об объекте, </a:t>
            </a:r>
          </a:p>
          <a:p>
            <a:pPr algn="ctr">
              <a:defRPr/>
            </a:pPr>
            <a:r>
              <a:rPr lang="ru-RU" sz="1600" b="1" dirty="0"/>
              <a:t>оказание помощи при обследовании</a:t>
            </a:r>
          </a:p>
          <a:p>
            <a:pPr algn="ctr">
              <a:defRPr/>
            </a:pPr>
            <a:endParaRPr lang="ru-RU" dirty="0"/>
          </a:p>
        </p:txBody>
      </p:sp>
      <p:sp>
        <p:nvSpPr>
          <p:cNvPr id="13" name="Скругленный прямоугольник 7"/>
          <p:cNvSpPr/>
          <p:nvPr/>
        </p:nvSpPr>
        <p:spPr>
          <a:xfrm>
            <a:off x="813289" y="3571875"/>
            <a:ext cx="4302369" cy="11430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2000" b="1" dirty="0">
                <a:solidFill>
                  <a:schemeClr val="tx1"/>
                </a:solidFill>
              </a:rPr>
              <a:t>Рабочие группы для проверки</a:t>
            </a:r>
          </a:p>
          <a:p>
            <a:pPr>
              <a:defRPr/>
            </a:pPr>
            <a:r>
              <a:rPr lang="ru-RU" sz="2000" b="1" dirty="0">
                <a:solidFill>
                  <a:srgbClr val="FF0000"/>
                </a:solidFill>
              </a:rPr>
              <a:t> </a:t>
            </a:r>
            <a:r>
              <a:rPr lang="ru-RU" sz="2000" b="1" dirty="0">
                <a:solidFill>
                  <a:schemeClr val="tx1"/>
                </a:solidFill>
              </a:rPr>
              <a:t>результатов обследования и принятия управленческих решений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15" name="Скругленный прямоугольник 9"/>
          <p:cNvSpPr/>
          <p:nvPr/>
        </p:nvSpPr>
        <p:spPr>
          <a:xfrm>
            <a:off x="1524000" y="4800600"/>
            <a:ext cx="4495800" cy="1295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09601" y="4800600"/>
            <a:ext cx="5243146" cy="14478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b="1" dirty="0">
                <a:solidFill>
                  <a:schemeClr val="tx1"/>
                </a:solidFill>
              </a:rPr>
              <a:t>Рабочие группы для проведения </a:t>
            </a:r>
            <a:r>
              <a:rPr lang="ru-RU" dirty="0">
                <a:solidFill>
                  <a:schemeClr val="tx1"/>
                </a:solidFill>
              </a:rPr>
              <a:t>натурного обследования объектов (специалисты соцзащиты, ОИВ, </a:t>
            </a:r>
            <a:r>
              <a:rPr lang="ru-RU" dirty="0">
                <a:solidFill>
                  <a:schemeClr val="tx1"/>
                </a:solidFill>
                <a:cs typeface="Arial" pitchFamily="34" charset="0"/>
              </a:rPr>
              <a:t>представители организации</a:t>
            </a:r>
          </a:p>
          <a:p>
            <a:pPr>
              <a:defRPr/>
            </a:pPr>
            <a:r>
              <a:rPr lang="ru-RU" dirty="0">
                <a:solidFill>
                  <a:schemeClr val="tx1"/>
                </a:solidFill>
                <a:cs typeface="Arial" pitchFamily="34" charset="0"/>
              </a:rPr>
              <a:t> паспортизируемого объекта, общ. орг. инвалидов)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8385899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Box 5"/>
          <p:cNvSpPr txBox="1">
            <a:spLocks noChangeArrowheads="1"/>
          </p:cNvSpPr>
          <p:nvPr/>
        </p:nvSpPr>
        <p:spPr bwMode="auto">
          <a:xfrm>
            <a:off x="1143000" y="533401"/>
            <a:ext cx="6629400" cy="95410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ru-RU" altLang="ru-RU" sz="2800" b="1"/>
              <a:t>Достоверность результатов обследования</a:t>
            </a:r>
          </a:p>
        </p:txBody>
      </p:sp>
      <p:sp>
        <p:nvSpPr>
          <p:cNvPr id="23555" name="Прямоугольник 10"/>
          <p:cNvSpPr>
            <a:spLocks noChangeArrowheads="1"/>
          </p:cNvSpPr>
          <p:nvPr/>
        </p:nvSpPr>
        <p:spPr bwMode="auto">
          <a:xfrm>
            <a:off x="838200" y="1828801"/>
            <a:ext cx="7239000" cy="13239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ru-RU" altLang="ru-RU" sz="2000" b="1"/>
              <a:t>Для обеспечения достоверности паспорт и анкета проверяются </a:t>
            </a:r>
            <a:r>
              <a:rPr lang="ru-RU" altLang="ru-RU" sz="2000" b="1">
                <a:solidFill>
                  <a:srgbClr val="FF0000"/>
                </a:solidFill>
              </a:rPr>
              <a:t>Комиссией   по координации деятельности в сфере обеспечения доступной среды  жизнедеятельности инвалидов</a:t>
            </a:r>
            <a:r>
              <a:rPr lang="ru-RU" altLang="ru-RU" sz="2000" b="1"/>
              <a:t>, в ОСЗН, руководителем организации.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F51783D5-F459-4361-BE3C-3F41DE2C9A2B}" type="datetime1">
              <a:rPr lang="ru-RU">
                <a:solidFill>
                  <a:schemeClr val="tx1">
                    <a:tint val="75000"/>
                  </a:schemeClr>
                </a:solidFill>
              </a:rPr>
              <a:pPr>
                <a:defRPr/>
              </a:pPr>
              <a:t>06.03.2015</a:t>
            </a:fld>
            <a:endParaRPr lang="en-US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23557" name="TextBox 6"/>
          <p:cNvSpPr txBox="1">
            <a:spLocks noChangeArrowheads="1"/>
          </p:cNvSpPr>
          <p:nvPr/>
        </p:nvSpPr>
        <p:spPr bwMode="auto">
          <a:xfrm>
            <a:off x="914400" y="3657600"/>
            <a:ext cx="800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ru-RU" altLang="ru-RU" sz="2800" b="1"/>
              <a:t>Согласование с надзорными органами</a:t>
            </a:r>
          </a:p>
        </p:txBody>
      </p:sp>
      <p:sp>
        <p:nvSpPr>
          <p:cNvPr id="23558" name="TextBox 7"/>
          <p:cNvSpPr txBox="1">
            <a:spLocks noChangeArrowheads="1"/>
          </p:cNvSpPr>
          <p:nvPr/>
        </p:nvSpPr>
        <p:spPr bwMode="auto">
          <a:xfrm>
            <a:off x="990600" y="4343400"/>
            <a:ext cx="76200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ru-RU" altLang="ru-RU" sz="2000"/>
              <a:t>Управленческие решения при необходимости должны быть согласованы с </a:t>
            </a:r>
            <a:r>
              <a:rPr lang="ru-RU" altLang="ru-RU" sz="2000">
                <a:solidFill>
                  <a:srgbClr val="FF0000"/>
                </a:solidFill>
              </a:rPr>
              <a:t>уполномоченными организациями </a:t>
            </a:r>
            <a:r>
              <a:rPr lang="ru-RU" altLang="ru-RU" sz="2000"/>
              <a:t>в сфере госстройнадзора и технической экспертизы, с общественными организациями инвалидов.</a:t>
            </a: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Осиновская ГКУ Дирекция ДСЗН г. Москвы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9B5680-A342-4FB0-84D7-1F4269679F5A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9698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879231" y="888524"/>
            <a:ext cx="7772400" cy="106680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</a:rPr>
              <a:t>Цели паспортизации в рамках госпрограммы </a:t>
            </a:r>
            <a:r>
              <a:rPr lang="ru-RU" sz="3600" b="1" dirty="0" smtClean="0">
                <a:solidFill>
                  <a:srgbClr val="FF0000"/>
                </a:solidFill>
              </a:rPr>
              <a:t>«Доступная среда»</a:t>
            </a:r>
            <a:r>
              <a:rPr lang="ru-RU" sz="3600" b="1" dirty="0" smtClean="0"/>
              <a:t/>
            </a:r>
            <a:br>
              <a:rPr lang="ru-RU" sz="3600" b="1" dirty="0" smtClean="0"/>
            </a:br>
            <a:endParaRPr lang="ru-RU" sz="3600" b="1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808892" y="5500688"/>
            <a:ext cx="8335108" cy="76200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Arial" charset="0"/>
              <a:buNone/>
              <a:defRPr/>
            </a:pP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Обеспечение плановых показателей </a:t>
            </a:r>
            <a:r>
              <a:rPr lang="ru-RU" sz="2400" b="1" dirty="0">
                <a:solidFill>
                  <a:schemeClr val="tx2">
                    <a:lumMod val="50000"/>
                  </a:schemeClr>
                </a:solidFill>
              </a:rPr>
              <a:t>доступных объектов по региону (индикатор госпрограммы «Доступная среда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»)</a:t>
            </a:r>
          </a:p>
          <a:p>
            <a:pPr marL="514350" indent="-514350">
              <a:buFont typeface="+mj-lt"/>
              <a:buAutoNum type="arabicPeriod"/>
              <a:defRPr/>
            </a:pPr>
            <a:endParaRPr lang="ru-RU" dirty="0"/>
          </a:p>
          <a:p>
            <a:pPr marL="514350" indent="-514350">
              <a:buFont typeface="+mj-lt"/>
              <a:buAutoNum type="arabicPeriod"/>
              <a:defRPr/>
            </a:pPr>
            <a:endParaRPr lang="ru-RU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quarter" idx="4294967295"/>
          </p:nvPr>
        </p:nvSpPr>
        <p:spPr>
          <a:xfrm>
            <a:off x="457200" y="6243638"/>
            <a:ext cx="2133600" cy="457200"/>
          </a:xfrm>
        </p:spPr>
        <p:txBody>
          <a:bodyPr/>
          <a:lstStyle/>
          <a:p>
            <a:pPr>
              <a:defRPr/>
            </a:pPr>
            <a:fld id="{3B849644-55F9-4F12-9447-E99FF9B37124}" type="datetime1">
              <a:rPr lang="ru-RU"/>
              <a:pPr>
                <a:defRPr/>
              </a:pPr>
              <a:t>06.03.2015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4294967295"/>
          </p:nvPr>
        </p:nvSpPr>
        <p:spPr>
          <a:xfrm>
            <a:off x="3124200" y="6248400"/>
            <a:ext cx="5029200" cy="457200"/>
          </a:xfrm>
        </p:spPr>
        <p:txBody>
          <a:bodyPr/>
          <a:lstStyle/>
          <a:p>
            <a:pPr>
              <a:defRPr/>
            </a:pPr>
            <a:r>
              <a:rPr lang="ru-RU"/>
              <a:t>Осиновская ГКУ Дирекция ДСЗН г. Москвы</a:t>
            </a:r>
            <a:endParaRPr lang="en-US" dirty="0"/>
          </a:p>
        </p:txBody>
      </p:sp>
      <p:pic>
        <p:nvPicPr>
          <p:cNvPr id="122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78" t="22792" r="66689" b="65633"/>
          <a:stretch>
            <a:fillRect/>
          </a:stretch>
        </p:blipFill>
        <p:spPr bwMode="auto">
          <a:xfrm>
            <a:off x="3187212" y="285750"/>
            <a:ext cx="2438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ounded Rectangle 6"/>
          <p:cNvSpPr/>
          <p:nvPr/>
        </p:nvSpPr>
        <p:spPr>
          <a:xfrm>
            <a:off x="583956" y="2132856"/>
            <a:ext cx="8305800" cy="1385888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0058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dirty="0"/>
              <a:t>Систематизация информации о доступности объектов и услуг в приоритетных сферах жизнедеятельности инвалидов и других МГН</a:t>
            </a:r>
            <a:endParaRPr lang="ru-RU" sz="2000" dirty="0"/>
          </a:p>
        </p:txBody>
      </p:sp>
      <p:sp>
        <p:nvSpPr>
          <p:cNvPr id="9" name="Rounded Rectangle 8"/>
          <p:cNvSpPr/>
          <p:nvPr/>
        </p:nvSpPr>
        <p:spPr>
          <a:xfrm>
            <a:off x="681405" y="4500563"/>
            <a:ext cx="8110903" cy="9144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800" dirty="0"/>
          </a:p>
          <a:p>
            <a:pPr algn="ctr">
              <a:defRPr/>
            </a:pPr>
            <a:r>
              <a:rPr lang="ru-RU" sz="2400" dirty="0">
                <a:solidFill>
                  <a:schemeClr val="tx2">
                    <a:lumMod val="50000"/>
                  </a:schemeClr>
                </a:solidFill>
              </a:rPr>
              <a:t>Информация о степени доступности объектов</a:t>
            </a:r>
          </a:p>
          <a:p>
            <a:pPr algn="ctr">
              <a:defRPr/>
            </a:pPr>
            <a:r>
              <a:rPr lang="ru-RU" sz="2400" dirty="0">
                <a:solidFill>
                  <a:schemeClr val="tx2">
                    <a:lumMod val="50000"/>
                  </a:schemeClr>
                </a:solidFill>
              </a:rPr>
              <a:t> на Карте доступности</a:t>
            </a:r>
          </a:p>
          <a:p>
            <a:pPr algn="ctr">
              <a:defRPr/>
            </a:pPr>
            <a:endParaRPr lang="ru-RU" dirty="0"/>
          </a:p>
        </p:txBody>
      </p:sp>
      <p:sp>
        <p:nvSpPr>
          <p:cNvPr id="12297" name="Rectangle 15"/>
          <p:cNvSpPr>
            <a:spLocks noChangeArrowheads="1"/>
          </p:cNvSpPr>
          <p:nvPr/>
        </p:nvSpPr>
        <p:spPr bwMode="auto">
          <a:xfrm>
            <a:off x="813288" y="3518744"/>
            <a:ext cx="797902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ru-RU" altLang="ru-RU" sz="2400" dirty="0"/>
              <a:t>Учет результатов паспортизации объектов при разработке планов адаптации для МГН территориальной инфраструктуры</a:t>
            </a:r>
          </a:p>
        </p:txBody>
      </p:sp>
    </p:spTree>
    <p:extLst>
      <p:ext uri="{BB962C8B-B14F-4D97-AF65-F5344CB8AC3E}">
        <p14:creationId xmlns:p14="http://schemas.microsoft.com/office/powerpoint/2010/main" val="3943541761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Заголовок 1"/>
          <p:cNvSpPr>
            <a:spLocks noGrp="1"/>
          </p:cNvSpPr>
          <p:nvPr>
            <p:ph type="title"/>
          </p:nvPr>
        </p:nvSpPr>
        <p:spPr>
          <a:xfrm>
            <a:off x="1187625" y="274638"/>
            <a:ext cx="6442634" cy="1143000"/>
          </a:xfrm>
        </p:spPr>
        <p:txBody>
          <a:bodyPr/>
          <a:lstStyle/>
          <a:p>
            <a:r>
              <a:rPr lang="ru-RU" altLang="ru-RU" dirty="0" err="1" smtClean="0"/>
              <a:t>Софинансирование</a:t>
            </a:r>
            <a:endParaRPr lang="ru-RU" altLang="ru-RU" dirty="0" smtClean="0"/>
          </a:p>
        </p:txBody>
      </p:sp>
      <p:sp>
        <p:nvSpPr>
          <p:cNvPr id="69635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altLang="ru-RU" sz="2400" dirty="0" err="1" smtClean="0"/>
              <a:t>Софинансирование</a:t>
            </a:r>
            <a:r>
              <a:rPr lang="ru-RU" altLang="ru-RU" sz="2400" dirty="0" smtClean="0"/>
              <a:t> мероприятий программ субъектов Российской Федерации, направленных на формирование </a:t>
            </a:r>
            <a:r>
              <a:rPr lang="ru-RU" altLang="ru-RU" sz="2400" dirty="0" err="1" smtClean="0"/>
              <a:t>безбарьерной</a:t>
            </a:r>
            <a:r>
              <a:rPr lang="ru-RU" altLang="ru-RU" sz="2400" dirty="0" smtClean="0"/>
              <a:t> среды жизнедеятельности для инвалидов и других маломобильных групп населения, разработанных на основе утвержденной приказом Минтруда России от 6 декабря 2012 г. № 575 </a:t>
            </a:r>
          </a:p>
          <a:p>
            <a:pPr marL="0" indent="0">
              <a:buNone/>
            </a:pPr>
            <a:r>
              <a:rPr lang="ru-RU" altLang="ru-RU" sz="2400" b="1" dirty="0" smtClean="0"/>
              <a:t>примерной программы субъекта </a:t>
            </a:r>
            <a:r>
              <a:rPr lang="ru-RU" altLang="ru-RU" sz="2400" dirty="0" smtClean="0"/>
              <a:t>Российской Федерации по обеспечению доступности приоритетных объектов и услуг в приоритетных сферах жизнедеятельности инвалидов и других маломобильных групп населения</a:t>
            </a:r>
          </a:p>
        </p:txBody>
      </p:sp>
    </p:spTree>
    <p:extLst>
      <p:ext uri="{BB962C8B-B14F-4D97-AF65-F5344CB8AC3E}">
        <p14:creationId xmlns:p14="http://schemas.microsoft.com/office/powerpoint/2010/main" val="1823899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357313"/>
            <a:ext cx="8229600" cy="1643062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</a:rPr>
              <a:t>Условия софинансирования мероприятий по адаптации объектов регионов из госпрограммы «Доступная среда»</a:t>
            </a:r>
            <a:endParaRPr lang="ru-RU" sz="32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3577" y="3000375"/>
            <a:ext cx="8229600" cy="305435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  <a:defRPr/>
            </a:pP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Наличие Программы по формированию безбарьерной среды жизнедеятельности для инвалидов и других маломобильных групп населения 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Наличие финансовых средств в регионе на реализацию программы «Доступная среда»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Согласованный в Минрегионе Реестр объектов социальной инфраструктуры и услуг</a:t>
            </a:r>
            <a:b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в приоритетных сферах жизнедеятельности инвалидов и других МГН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Паспорта доступности на все объекты Адресной программы</a:t>
            </a:r>
            <a:endParaRPr lang="ru-RU" sz="20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0870863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2329961" y="642939"/>
            <a:ext cx="5605097" cy="706437"/>
          </a:xfrm>
        </p:spPr>
        <p:txBody>
          <a:bodyPr>
            <a:normAutofit fontScale="90000"/>
          </a:bodyPr>
          <a:lstStyle/>
          <a:p>
            <a:r>
              <a:rPr lang="ru-RU" altLang="ru-RU" sz="4000" smtClean="0"/>
              <a:t>Методика паспортизации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1692" y="1285876"/>
            <a:ext cx="4038600" cy="3929063"/>
          </a:xfr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pPr algn="ctr">
              <a:buFont typeface="Arial" charset="0"/>
              <a:buNone/>
              <a:defRPr/>
            </a:pPr>
            <a:r>
              <a:rPr lang="ru-RU" sz="1600" b="1" dirty="0" smtClean="0"/>
              <a:t>Министерство здравоохранения</a:t>
            </a:r>
          </a:p>
          <a:p>
            <a:pPr algn="ctr">
              <a:buFont typeface="Arial" charset="0"/>
              <a:buNone/>
              <a:defRPr/>
            </a:pPr>
            <a:r>
              <a:rPr lang="ru-RU" sz="1600" b="1" dirty="0" smtClean="0"/>
              <a:t> и социального развития</a:t>
            </a:r>
            <a:endParaRPr lang="ru-RU" sz="1600" dirty="0" smtClean="0"/>
          </a:p>
          <a:p>
            <a:pPr algn="ctr">
              <a:buFont typeface="Arial" charset="0"/>
              <a:buNone/>
              <a:defRPr/>
            </a:pPr>
            <a:r>
              <a:rPr lang="ru-RU" sz="1600" b="1" dirty="0" smtClean="0"/>
              <a:t>Российской Федерации</a:t>
            </a:r>
            <a:endParaRPr lang="ru-RU" sz="1600" dirty="0" smtClean="0"/>
          </a:p>
          <a:p>
            <a:pPr algn="ctr">
              <a:buFont typeface="Arial" charset="0"/>
              <a:buNone/>
              <a:defRPr/>
            </a:pPr>
            <a:r>
              <a:rPr lang="ru-RU" sz="2000" b="1" cap="all" dirty="0" smtClean="0"/>
              <a:t>методикА паспортизации и классификации </a:t>
            </a:r>
            <a:endParaRPr lang="ru-RU" sz="2000" dirty="0" smtClean="0"/>
          </a:p>
          <a:p>
            <a:pPr algn="ctr">
              <a:buFont typeface="Arial" charset="0"/>
              <a:buNone/>
              <a:defRPr/>
            </a:pPr>
            <a:r>
              <a:rPr lang="ru-RU" sz="2000" b="1" cap="all" dirty="0" smtClean="0"/>
              <a:t>объектов и услуг с целью их объективной оценки </a:t>
            </a:r>
            <a:endParaRPr lang="ru-RU" sz="2000" dirty="0" smtClean="0"/>
          </a:p>
          <a:p>
            <a:pPr algn="ctr">
              <a:buFont typeface="Arial" charset="0"/>
              <a:buNone/>
              <a:defRPr/>
            </a:pPr>
            <a:r>
              <a:rPr lang="ru-RU" sz="2000" b="1" cap="all" dirty="0" smtClean="0"/>
              <a:t>для разработки мер, обеспечивающих их доступность</a:t>
            </a:r>
            <a:r>
              <a:rPr lang="ru-RU" sz="2800" b="1" dirty="0" smtClean="0"/>
              <a:t> </a:t>
            </a:r>
            <a:endParaRPr lang="ru-RU" sz="2800" dirty="0" smtClean="0"/>
          </a:p>
          <a:p>
            <a:pPr algn="ctr">
              <a:buFont typeface="Arial" charset="0"/>
              <a:buNone/>
              <a:defRPr/>
            </a:pPr>
            <a:r>
              <a:rPr lang="ru-RU" sz="2000" b="1" dirty="0" smtClean="0"/>
              <a:t>Методическое пособие</a:t>
            </a:r>
            <a:endParaRPr lang="ru-RU" sz="2000" dirty="0" smtClean="0"/>
          </a:p>
          <a:p>
            <a:pPr>
              <a:buFont typeface="Arial" charset="0"/>
              <a:buNone/>
              <a:defRPr/>
            </a:pPr>
            <a:endParaRPr lang="ru-RU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37943" y="4714876"/>
            <a:ext cx="4038600" cy="1571625"/>
          </a:xfrm>
          <a:solidFill>
            <a:schemeClr val="accent2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txBody>
          <a:bodyPr>
            <a:normAutofit fontScale="92500" lnSpcReduction="10000"/>
          </a:bodyPr>
          <a:lstStyle/>
          <a:p>
            <a:pPr>
              <a:buFont typeface="Arial" charset="0"/>
              <a:buNone/>
              <a:defRPr/>
            </a:pPr>
            <a:r>
              <a:rPr lang="ru-RU" sz="1800" b="1" dirty="0" smtClean="0"/>
              <a:t>Приложение Б СПРАВОЧНИК СТРУКТУРНЫХ ЭЛЕМЕНТОВ И ПАРАМЕТРОВ ОЦЕНКИ ДОСТУПНОСТИ ОБЪЕКТОВ СОЦИАЛЬНОЙ ИНФРАСТРУКТУРЫ И УСЛУГ</a:t>
            </a:r>
            <a:endParaRPr lang="ru-RU" sz="1800" dirty="0" smtClean="0"/>
          </a:p>
          <a:p>
            <a:pPr>
              <a:buFont typeface="Arial" charset="0"/>
              <a:buChar char="•"/>
              <a:defRPr/>
            </a:pPr>
            <a:endParaRPr lang="ru-RU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17635" y="5357813"/>
            <a:ext cx="4038600" cy="785812"/>
          </a:xfr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>
            <a:normAutofit lnSpcReduction="10000"/>
          </a:bodyPr>
          <a:lstStyle/>
          <a:p>
            <a:pPr>
              <a:buFont typeface="Arial" charset="0"/>
              <a:buNone/>
              <a:defRPr/>
            </a:pPr>
            <a:r>
              <a:rPr lang="ru-RU" sz="2400" dirty="0" smtClean="0"/>
              <a:t>Приложение А </a:t>
            </a:r>
            <a:r>
              <a:rPr lang="ru-RU" sz="2400" b="1" dirty="0" smtClean="0"/>
              <a:t>Формы документов (образцы)</a:t>
            </a:r>
            <a:endParaRPr lang="ru-RU" sz="2400" dirty="0" smtClean="0"/>
          </a:p>
          <a:p>
            <a:pPr>
              <a:buFont typeface="Arial" charset="0"/>
              <a:buChar char="•"/>
              <a:defRPr/>
            </a:pPr>
            <a:endParaRPr lang="ru-RU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81489C90-CF38-464A-8A2F-3F8CC706724F}" type="datetime1">
              <a:rPr lang="ru-RU"/>
              <a:pPr>
                <a:defRPr/>
              </a:pPr>
              <a:t>06.03.2015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Осиновская ГКУ Дирекция ДСЗН г. Москвы</a:t>
            </a:r>
          </a:p>
        </p:txBody>
      </p:sp>
      <p:sp>
        <p:nvSpPr>
          <p:cNvPr id="13320" name="TextBox 8"/>
          <p:cNvSpPr txBox="1">
            <a:spLocks noChangeArrowheads="1"/>
          </p:cNvSpPr>
          <p:nvPr/>
        </p:nvSpPr>
        <p:spPr bwMode="auto">
          <a:xfrm>
            <a:off x="4506059" y="1428750"/>
            <a:ext cx="4022480" cy="323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ru-RU" altLang="ru-RU" b="1"/>
              <a:t>Методика утверждена приказом Минтруда России от 25.12.2012 № 627 </a:t>
            </a:r>
            <a:r>
              <a:rPr lang="ru-RU" altLang="ru-RU"/>
              <a:t>«Об утверждении методики, позволяющей объективизировать и систематизировать доступность объектов и услуг в приоритетных сферах жизнедеятельности для инвалидов и других маломобильных групп населения, </a:t>
            </a:r>
            <a:r>
              <a:rPr lang="ru-RU" altLang="ru-RU" b="1"/>
              <a:t>с возможностью учета региональной специфики</a:t>
            </a:r>
            <a:r>
              <a:rPr lang="ru-RU" altLang="ru-RU"/>
              <a:t>»</a:t>
            </a:r>
          </a:p>
          <a:p>
            <a:pPr eaLnBrk="1" hangingPunct="1"/>
            <a:endParaRPr lang="ru-RU" altLang="ru-RU" sz="2400" b="1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858CE3-12C0-48DD-B585-6A9D12DC6487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9568363"/>
      </p:ext>
    </p:extLst>
  </p:cSld>
  <p:clrMapOvr>
    <a:masterClrMapping/>
  </p:clrMapOvr>
  <p:transition spd="slow">
    <p:cover dir="r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xfrm>
            <a:off x="4419600" y="838200"/>
            <a:ext cx="4419600" cy="685800"/>
          </a:xfrm>
        </p:spPr>
        <p:txBody>
          <a:bodyPr/>
          <a:lstStyle/>
          <a:p>
            <a:pPr algn="l"/>
            <a:r>
              <a:rPr lang="ru-RU" altLang="ru-RU" sz="3200" b="1" smtClean="0"/>
              <a:t>Модель паспортизации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half" idx="1"/>
          </p:nvPr>
        </p:nvGraphicFramePr>
        <p:xfrm>
          <a:off x="351663" y="857232"/>
          <a:ext cx="4666804" cy="5467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5" name="Date Placeholder 24"/>
          <p:cNvSpPr>
            <a:spLocks noGrp="1"/>
          </p:cNvSpPr>
          <p:nvPr>
            <p:ph type="dt" sz="quarter" idx="10"/>
          </p:nvPr>
        </p:nvSpPr>
        <p:spPr>
          <a:xfrm>
            <a:off x="6286500" y="6357939"/>
            <a:ext cx="2133600" cy="365125"/>
          </a:xfrm>
        </p:spPr>
        <p:txBody>
          <a:bodyPr/>
          <a:lstStyle/>
          <a:p>
            <a:pPr>
              <a:defRPr/>
            </a:pPr>
            <a:fld id="{87FD86A2-0B6C-493F-98F6-6FCDC4853545}" type="datetime1">
              <a:rPr lang="ru-RU">
                <a:solidFill>
                  <a:schemeClr val="tx1">
                    <a:tint val="75000"/>
                  </a:schemeClr>
                </a:solidFill>
              </a:rPr>
              <a:pPr>
                <a:defRPr/>
              </a:pPr>
              <a:t>06.03.2015</a:t>
            </a:fld>
            <a:endParaRPr lang="en-US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>
          <a:xfrm>
            <a:off x="3124200" y="6324600"/>
            <a:ext cx="3492012" cy="381000"/>
          </a:xfrm>
        </p:spPr>
        <p:txBody>
          <a:bodyPr/>
          <a:lstStyle/>
          <a:p>
            <a:pPr>
              <a:defRPr/>
            </a:pPr>
            <a:r>
              <a:rPr lang="ru-RU" dirty="0">
                <a:solidFill>
                  <a:schemeClr val="tx1">
                    <a:tint val="75000"/>
                  </a:schemeClr>
                </a:solidFill>
              </a:rPr>
              <a:t>Осиновская ГКУ Дирекция ДСЗН г. Москвы</a:t>
            </a:r>
            <a:endParaRPr lang="en-US" dirty="0">
              <a:solidFill>
                <a:schemeClr val="tx1">
                  <a:tint val="75000"/>
                </a:schemeClr>
              </a:solidFill>
            </a:endParaRPr>
          </a:p>
        </p:txBody>
      </p:sp>
      <p:graphicFrame>
        <p:nvGraphicFramePr>
          <p:cNvPr id="9" name="Объект 5"/>
          <p:cNvGraphicFramePr>
            <a:graphicFrameLocks/>
          </p:cNvGraphicFramePr>
          <p:nvPr/>
        </p:nvGraphicFramePr>
        <p:xfrm>
          <a:off x="4648200" y="1676400"/>
          <a:ext cx="3962400" cy="4546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pSp>
        <p:nvGrpSpPr>
          <p:cNvPr id="14343" name="Группа 9"/>
          <p:cNvGrpSpPr>
            <a:grpSpLocks/>
          </p:cNvGrpSpPr>
          <p:nvPr/>
        </p:nvGrpSpPr>
        <p:grpSpPr bwMode="auto">
          <a:xfrm rot="-5400000">
            <a:off x="4544219" y="5039397"/>
            <a:ext cx="722313" cy="930520"/>
            <a:chOff x="2436876" y="1062072"/>
            <a:chExt cx="931164" cy="931164"/>
          </a:xfrm>
        </p:grpSpPr>
        <p:sp>
          <p:nvSpPr>
            <p:cNvPr id="11" name="Стрелка вниз 10"/>
            <p:cNvSpPr/>
            <p:nvPr/>
          </p:nvSpPr>
          <p:spPr>
            <a:xfrm>
              <a:off x="2436876" y="1062072"/>
              <a:ext cx="931164" cy="931164"/>
            </a:xfrm>
            <a:prstGeom prst="downArrow">
              <a:avLst>
                <a:gd name="adj1" fmla="val 55000"/>
                <a:gd name="adj2" fmla="val 45000"/>
              </a:avLst>
            </a:prstGeom>
            <a:solidFill>
              <a:srgbClr val="FF0000">
                <a:alpha val="90000"/>
              </a:srgbClr>
            </a:solidFill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Стрелка вниз 4"/>
            <p:cNvSpPr/>
            <p:nvPr/>
          </p:nvSpPr>
          <p:spPr>
            <a:xfrm>
              <a:off x="2645620" y="1062072"/>
              <a:ext cx="513675" cy="70093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45720" rIns="45720" spcCol="1270" anchor="ctr"/>
            <a:lstStyle/>
            <a:p>
              <a:pPr algn="ctr" defTabSz="16002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3600"/>
            </a:p>
          </p:txBody>
        </p:sp>
      </p:grpSp>
      <p:grpSp>
        <p:nvGrpSpPr>
          <p:cNvPr id="14344" name="Группа 12"/>
          <p:cNvGrpSpPr>
            <a:grpSpLocks/>
          </p:cNvGrpSpPr>
          <p:nvPr/>
        </p:nvGrpSpPr>
        <p:grpSpPr bwMode="auto">
          <a:xfrm rot="-5400000">
            <a:off x="4886386" y="2323307"/>
            <a:ext cx="722313" cy="1219200"/>
            <a:chOff x="2436877" y="1062072"/>
            <a:chExt cx="931164" cy="931164"/>
          </a:xfrm>
        </p:grpSpPr>
        <p:sp>
          <p:nvSpPr>
            <p:cNvPr id="14" name="Стрелка вниз 13"/>
            <p:cNvSpPr/>
            <p:nvPr/>
          </p:nvSpPr>
          <p:spPr>
            <a:xfrm>
              <a:off x="2436877" y="1142654"/>
              <a:ext cx="931164" cy="850583"/>
            </a:xfrm>
            <a:prstGeom prst="downArrow">
              <a:avLst>
                <a:gd name="adj1" fmla="val 55000"/>
                <a:gd name="adj2" fmla="val 45000"/>
              </a:avLst>
            </a:prstGeom>
            <a:solidFill>
              <a:srgbClr val="FF0000">
                <a:alpha val="90000"/>
              </a:srgbClr>
            </a:solidFill>
            <a:ln>
              <a:solidFill>
                <a:schemeClr val="tx1">
                  <a:alpha val="90000"/>
                </a:schemeClr>
              </a:solidFill>
              <a:prstDash val="dash"/>
            </a:ln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Стрелка вниз 4"/>
            <p:cNvSpPr/>
            <p:nvPr/>
          </p:nvSpPr>
          <p:spPr>
            <a:xfrm>
              <a:off x="2645622" y="1062072"/>
              <a:ext cx="513675" cy="70061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45720" rIns="45720" spcCol="1270" anchor="ctr"/>
            <a:lstStyle/>
            <a:p>
              <a:pPr algn="ctr" defTabSz="16002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3600"/>
            </a:p>
          </p:txBody>
        </p:sp>
      </p:grpSp>
      <p:sp>
        <p:nvSpPr>
          <p:cNvPr id="14345" name="TextBox 16"/>
          <p:cNvSpPr txBox="1">
            <a:spLocks noChangeArrowheads="1"/>
          </p:cNvSpPr>
          <p:nvPr/>
        </p:nvSpPr>
        <p:spPr bwMode="auto">
          <a:xfrm>
            <a:off x="5758962" y="2527301"/>
            <a:ext cx="3156438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ru-RU" altLang="ru-RU" sz="2200" b="1"/>
              <a:t>4. Управленческие решения по адаптации объекта</a:t>
            </a:r>
            <a:endParaRPr lang="ru-RU" altLang="ru-RU" sz="2200"/>
          </a:p>
        </p:txBody>
      </p:sp>
      <p:sp>
        <p:nvSpPr>
          <p:cNvPr id="14346" name="TextBox 17"/>
          <p:cNvSpPr txBox="1">
            <a:spLocks noChangeArrowheads="1"/>
          </p:cNvSpPr>
          <p:nvPr/>
        </p:nvSpPr>
        <p:spPr bwMode="auto">
          <a:xfrm>
            <a:off x="5297366" y="5072063"/>
            <a:ext cx="34290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ru-RU" altLang="ru-RU" sz="2400" b="1"/>
              <a:t>Вывод информации</a:t>
            </a:r>
          </a:p>
          <a:p>
            <a:pPr eaLnBrk="1" hangingPunct="1"/>
            <a:r>
              <a:rPr lang="ru-RU" altLang="ru-RU" sz="2400" b="1"/>
              <a:t> на Карту доступности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945173" y="1285876"/>
            <a:ext cx="2901462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  <a:cs typeface="Arial" charset="0"/>
              </a:rPr>
              <a:t>1. </a:t>
            </a: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cs typeface="Arial" charset="0"/>
              </a:rPr>
              <a:t>Скрининг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cs typeface="Arial" charset="0"/>
              </a:rPr>
              <a:t> - П</a:t>
            </a: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cs typeface="Arial" charset="0"/>
              </a:rPr>
              <a:t>еречень  приоритетных объектов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340828" y="4857750"/>
            <a:ext cx="3157903" cy="156966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ru-RU" sz="2400" b="1" dirty="0"/>
              <a:t>3. Занесение данных в</a:t>
            </a:r>
          </a:p>
          <a:p>
            <a:pPr algn="ctr">
              <a:defRPr/>
            </a:pPr>
            <a:r>
              <a:rPr lang="ru-RU" sz="2400" b="1" dirty="0"/>
              <a:t>Реестр адаптируемых объектов</a:t>
            </a:r>
          </a:p>
        </p:txBody>
      </p:sp>
      <p:pic>
        <p:nvPicPr>
          <p:cNvPr id="14349" name="Picture 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78" t="22792" r="66689" b="65633"/>
          <a:stretch>
            <a:fillRect/>
          </a:stretch>
        </p:blipFill>
        <p:spPr bwMode="auto">
          <a:xfrm>
            <a:off x="6705600" y="304801"/>
            <a:ext cx="2085243" cy="627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50" name="TextBox 2"/>
          <p:cNvSpPr txBox="1">
            <a:spLocks noChangeArrowheads="1"/>
          </p:cNvSpPr>
          <p:nvPr/>
        </p:nvSpPr>
        <p:spPr bwMode="auto">
          <a:xfrm>
            <a:off x="1011115" y="2857501"/>
            <a:ext cx="3723543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ru-RU" altLang="ru-RU" sz="2200" b="1">
                <a:solidFill>
                  <a:schemeClr val="bg1"/>
                </a:solidFill>
              </a:rPr>
              <a:t>2. Этап экспертной оценки</a:t>
            </a:r>
          </a:p>
          <a:p>
            <a:pPr algn="ctr" eaLnBrk="1" hangingPunct="1"/>
            <a:r>
              <a:rPr lang="ru-RU" altLang="ru-RU" sz="2200" b="1">
                <a:solidFill>
                  <a:schemeClr val="bg1"/>
                </a:solidFill>
              </a:rPr>
              <a:t>(паспортизация)</a:t>
            </a:r>
          </a:p>
          <a:p>
            <a:pPr algn="ctr" eaLnBrk="1" hangingPunct="1"/>
            <a:r>
              <a:rPr lang="ru-RU" altLang="ru-RU" sz="2200" b="1">
                <a:solidFill>
                  <a:schemeClr val="bg1"/>
                </a:solidFill>
              </a:rPr>
              <a:t>Обследование объектов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69D71A-1362-4808-9893-E168EE19A822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206773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2527789" y="214313"/>
            <a:ext cx="4813788" cy="762000"/>
          </a:xfrm>
        </p:spPr>
        <p:txBody>
          <a:bodyPr>
            <a:normAutofit fontScale="90000"/>
          </a:bodyPr>
          <a:lstStyle/>
          <a:p>
            <a:r>
              <a:rPr lang="ru-RU" altLang="ru-RU" sz="3600" b="1" smtClean="0">
                <a:solidFill>
                  <a:srgbClr val="C00000"/>
                </a:solidFill>
              </a:rPr>
              <a:t>Приоритетные объекты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81000" y="1857366"/>
            <a:ext cx="3663458" cy="3659866"/>
          </a:xfrm>
          <a:solidFill>
            <a:schemeClr val="accent5">
              <a:lumMod val="40000"/>
              <a:lumOff val="60000"/>
            </a:schemeClr>
          </a:solidFill>
          <a:ln>
            <a:miter lim="800000"/>
            <a:headEnd/>
            <a:tailEnd/>
          </a:ln>
          <a:ex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514350" indent="-514350">
              <a:buFont typeface="Arial" charset="0"/>
              <a:buNone/>
              <a:defRPr/>
            </a:pPr>
            <a:r>
              <a:rPr lang="ru-RU" sz="2400" dirty="0" smtClean="0">
                <a:solidFill>
                  <a:schemeClr val="tx1"/>
                </a:solidFill>
              </a:rPr>
              <a:t>социальная </a:t>
            </a:r>
            <a:r>
              <a:rPr lang="ru-RU" sz="2400" dirty="0">
                <a:solidFill>
                  <a:schemeClr val="tx1"/>
                </a:solidFill>
              </a:rPr>
              <a:t>защита, </a:t>
            </a:r>
            <a:endParaRPr lang="ru-RU" sz="2400" dirty="0" smtClean="0">
              <a:solidFill>
                <a:schemeClr val="tx1"/>
              </a:solidFill>
            </a:endParaRPr>
          </a:p>
          <a:p>
            <a:pPr marL="514350" indent="-514350">
              <a:buFont typeface="Arial" charset="0"/>
              <a:buNone/>
              <a:defRPr/>
            </a:pPr>
            <a:r>
              <a:rPr lang="ru-RU" sz="2400" dirty="0" smtClean="0">
                <a:solidFill>
                  <a:schemeClr val="tx1"/>
                </a:solidFill>
              </a:rPr>
              <a:t>образование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endParaRPr lang="ru-RU" sz="2400" dirty="0" smtClean="0">
              <a:solidFill>
                <a:schemeClr val="tx1"/>
              </a:solidFill>
            </a:endParaRPr>
          </a:p>
          <a:p>
            <a:pPr marL="514350" indent="-514350">
              <a:buFont typeface="Arial" charset="0"/>
              <a:buNone/>
              <a:defRPr/>
            </a:pPr>
            <a:r>
              <a:rPr lang="ru-RU" sz="2400" dirty="0" smtClean="0">
                <a:solidFill>
                  <a:schemeClr val="tx1"/>
                </a:solidFill>
              </a:rPr>
              <a:t>транспорт,</a:t>
            </a:r>
          </a:p>
          <a:p>
            <a:pPr marL="514350" indent="-514350">
              <a:buFont typeface="Arial" charset="0"/>
              <a:buNone/>
              <a:defRPr/>
            </a:pPr>
            <a:r>
              <a:rPr lang="ru-RU" sz="2400" dirty="0" smtClean="0">
                <a:solidFill>
                  <a:schemeClr val="tx1"/>
                </a:solidFill>
              </a:rPr>
              <a:t> информация </a:t>
            </a:r>
            <a:r>
              <a:rPr lang="ru-RU" sz="2400" dirty="0">
                <a:solidFill>
                  <a:schemeClr val="tx1"/>
                </a:solidFill>
              </a:rPr>
              <a:t>и связь, </a:t>
            </a:r>
            <a:endParaRPr lang="ru-RU" sz="2400" dirty="0" smtClean="0">
              <a:solidFill>
                <a:schemeClr val="tx1"/>
              </a:solidFill>
            </a:endParaRPr>
          </a:p>
          <a:p>
            <a:pPr marL="514350" indent="-514350">
              <a:buFont typeface="Arial" charset="0"/>
              <a:buNone/>
              <a:defRPr/>
            </a:pPr>
            <a:r>
              <a:rPr lang="ru-RU" sz="2400" dirty="0" smtClean="0">
                <a:solidFill>
                  <a:schemeClr val="tx1"/>
                </a:solidFill>
              </a:rPr>
              <a:t>потребительский рынок, сфера услуг,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10404" y="1143000"/>
            <a:ext cx="4747846" cy="4000500"/>
          </a:xfrm>
        </p:spPr>
        <p:txBody>
          <a:bodyPr>
            <a:normAutofit fontScale="92500"/>
          </a:bodyPr>
          <a:lstStyle/>
          <a:p>
            <a:pPr marL="0" indent="0">
              <a:buFont typeface="Arial" charset="0"/>
              <a:buNone/>
              <a:defRPr/>
            </a:pPr>
            <a:r>
              <a:rPr lang="ru-RU" sz="2200" dirty="0" smtClean="0"/>
              <a:t>Перечень </a:t>
            </a:r>
            <a:r>
              <a:rPr lang="ru-RU" sz="2200" dirty="0"/>
              <a:t>приоритетных для адаптации объектов </a:t>
            </a:r>
            <a:r>
              <a:rPr lang="ru-RU" sz="2200" dirty="0" smtClean="0"/>
              <a:t>согласуется межведомственными </a:t>
            </a:r>
            <a:r>
              <a:rPr lang="ru-RU" sz="2200" dirty="0" smtClean="0">
                <a:solidFill>
                  <a:srgbClr val="C00000"/>
                </a:solidFill>
              </a:rPr>
              <a:t>Координационными советами </a:t>
            </a:r>
            <a:r>
              <a:rPr lang="ru-RU" sz="2200" dirty="0">
                <a:solidFill>
                  <a:srgbClr val="C00000"/>
                </a:solidFill>
              </a:rPr>
              <a:t>по делам </a:t>
            </a:r>
            <a:r>
              <a:rPr lang="ru-RU" sz="2200" dirty="0" smtClean="0">
                <a:solidFill>
                  <a:srgbClr val="C00000"/>
                </a:solidFill>
              </a:rPr>
              <a:t>инвалидов. </a:t>
            </a:r>
          </a:p>
          <a:p>
            <a:pPr marL="0" indent="0">
              <a:buFont typeface="Arial" charset="0"/>
              <a:buNone/>
              <a:defRPr/>
            </a:pPr>
            <a:r>
              <a:rPr lang="ru-RU" sz="2200" dirty="0" smtClean="0"/>
              <a:t>Приоритетные объекты отобираются </a:t>
            </a:r>
            <a:r>
              <a:rPr lang="ru-RU" sz="2200" dirty="0"/>
              <a:t>с участием представителей </a:t>
            </a:r>
            <a:r>
              <a:rPr lang="ru-RU" sz="2200" dirty="0" smtClean="0">
                <a:solidFill>
                  <a:srgbClr val="C00000"/>
                </a:solidFill>
              </a:rPr>
              <a:t>не </a:t>
            </a:r>
            <a:r>
              <a:rPr lang="ru-RU" sz="2200" dirty="0">
                <a:solidFill>
                  <a:srgbClr val="C00000"/>
                </a:solidFill>
              </a:rPr>
              <a:t>менее </a:t>
            </a:r>
            <a:r>
              <a:rPr lang="ru-RU" sz="2200" dirty="0" smtClean="0">
                <a:solidFill>
                  <a:srgbClr val="C00000"/>
                </a:solidFill>
              </a:rPr>
              <a:t>трех </a:t>
            </a:r>
            <a:r>
              <a:rPr lang="ru-RU" sz="2200" dirty="0" smtClean="0"/>
              <a:t>региональных отделений всероссийских общественных объединений инвалидов.</a:t>
            </a:r>
          </a:p>
          <a:p>
            <a:pPr marL="0" indent="0">
              <a:buFont typeface="Arial" charset="0"/>
              <a:buNone/>
              <a:defRPr/>
            </a:pPr>
            <a:r>
              <a:rPr lang="ru-RU" sz="2200" dirty="0" smtClean="0"/>
              <a:t>Приоритетные объекты должны быть полностью приспособлены для инвалидов всех категорий.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ADE1D9A3-0B12-41B7-93C8-AF41DAABE7EC}" type="datetime1">
              <a:rPr lang="ru-RU">
                <a:solidFill>
                  <a:schemeClr val="tx1">
                    <a:tint val="75000"/>
                  </a:schemeClr>
                </a:solidFill>
              </a:rPr>
              <a:pPr>
                <a:defRPr/>
              </a:pPr>
              <a:t>06.03.2015</a:t>
            </a:fld>
            <a:endParaRPr lang="en-US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5181600" cy="457200"/>
          </a:xfrm>
        </p:spPr>
        <p:txBody>
          <a:bodyPr/>
          <a:lstStyle/>
          <a:p>
            <a:pPr>
              <a:defRPr/>
            </a:pPr>
            <a:r>
              <a:rPr lang="ru-RU">
                <a:solidFill>
                  <a:schemeClr val="tx1">
                    <a:tint val="75000"/>
                  </a:schemeClr>
                </a:solidFill>
              </a:rPr>
              <a:t>Осиновская ГКУ Дирекция ДСЗН г. Москвы</a:t>
            </a:r>
            <a:endParaRPr lang="en-US" dirty="0">
              <a:solidFill>
                <a:schemeClr val="tx1">
                  <a:tint val="75000"/>
                </a:schemeClr>
              </a:solidFill>
            </a:endParaRPr>
          </a:p>
        </p:txBody>
      </p:sp>
      <p:pic>
        <p:nvPicPr>
          <p:cNvPr id="1026" name="Picture 2" descr="http://trovoi.ru/media/images/posts/469bcf0e12096dc09597faf15a1bb308bd2929a8.pn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08231" y="5072063"/>
            <a:ext cx="1575289" cy="1181100"/>
          </a:xfrm>
          <a:prstGeom prst="rect">
            <a:avLst/>
          </a:prstGeom>
          <a:ln w="38100" cap="sq">
            <a:solidFill>
              <a:srgbClr val="FF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/>
        </p:spPr>
      </p:pic>
      <p:pic>
        <p:nvPicPr>
          <p:cNvPr id="1028" name="Picture 4" descr="http://im3-tub-ru.yandex.net/i?id=335910457-66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22731" y="5072063"/>
            <a:ext cx="1447800" cy="1155700"/>
          </a:xfrm>
          <a:prstGeom prst="rect">
            <a:avLst/>
          </a:prstGeom>
          <a:ln w="38100" cap="sq">
            <a:solidFill>
              <a:srgbClr val="92D05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/>
        </p:spPr>
      </p:pic>
      <p:pic>
        <p:nvPicPr>
          <p:cNvPr id="1030" name="Picture 6" descr="http://www.asi.org.ru/asi3/rws_asi.nsf/va_WebResources/28F0B53885D6839BC325755800583EC6/$File/VOG.jpg?OpenElement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605346" y="5000626"/>
            <a:ext cx="1267558" cy="1266825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xtLst/>
        </p:spPr>
      </p:pic>
      <p:pic>
        <p:nvPicPr>
          <p:cNvPr id="15372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78" t="22792" r="66689" b="65633"/>
          <a:stretch>
            <a:fillRect/>
          </a:stretch>
        </p:blipFill>
        <p:spPr bwMode="auto">
          <a:xfrm>
            <a:off x="1274885" y="1071564"/>
            <a:ext cx="2372458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73" name="Rectangle 14"/>
          <p:cNvSpPr>
            <a:spLocks noChangeArrowheads="1"/>
          </p:cNvSpPr>
          <p:nvPr/>
        </p:nvSpPr>
        <p:spPr bwMode="auto">
          <a:xfrm>
            <a:off x="302835" y="4381086"/>
            <a:ext cx="3956538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14350" indent="-5143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ru-RU" altLang="ru-RU" sz="2400" dirty="0"/>
              <a:t>физическая культура и спорт, </a:t>
            </a:r>
          </a:p>
          <a:p>
            <a:pPr eaLnBrk="1" hangingPunct="1"/>
            <a:r>
              <a:rPr lang="ru-RU" altLang="ru-RU" sz="2400" dirty="0"/>
              <a:t>культура</a:t>
            </a:r>
            <a:r>
              <a:rPr lang="ru-RU" altLang="ru-RU" sz="2400" dirty="0" smtClean="0"/>
              <a:t>,</a:t>
            </a:r>
            <a:endParaRPr lang="ru-RU" altLang="ru-RU" sz="2400" dirty="0"/>
          </a:p>
          <a:p>
            <a:pPr eaLnBrk="1" hangingPunct="1"/>
            <a:r>
              <a:rPr lang="ru-RU" altLang="ru-RU" sz="2400" b="1" dirty="0">
                <a:solidFill>
                  <a:srgbClr val="C00000"/>
                </a:solidFill>
              </a:rPr>
              <a:t>здравоохранение</a:t>
            </a:r>
            <a:r>
              <a:rPr lang="ru-RU" altLang="ru-RU" sz="2000" b="1" dirty="0">
                <a:solidFill>
                  <a:srgbClr val="C00000"/>
                </a:solidFill>
              </a:rPr>
              <a:t>,</a:t>
            </a:r>
          </a:p>
        </p:txBody>
      </p:sp>
      <p:sp>
        <p:nvSpPr>
          <p:cNvPr id="15374" name="Rectangle 15"/>
          <p:cNvSpPr>
            <a:spLocks noChangeArrowheads="1"/>
          </p:cNvSpPr>
          <p:nvPr/>
        </p:nvSpPr>
        <p:spPr bwMode="auto">
          <a:xfrm>
            <a:off x="467544" y="5950746"/>
            <a:ext cx="257907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14350" indent="-5143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ru-RU" altLang="ru-RU" sz="2400" b="1" dirty="0">
                <a:solidFill>
                  <a:srgbClr val="C00000"/>
                </a:solidFill>
              </a:rPr>
              <a:t>жилищный фонд</a:t>
            </a:r>
            <a:endParaRPr lang="ru-RU" altLang="ru-RU" sz="2000" b="1" dirty="0">
              <a:solidFill>
                <a:srgbClr val="C00000"/>
              </a:solidFill>
            </a:endParaRPr>
          </a:p>
        </p:txBody>
      </p:sp>
      <p:pic>
        <p:nvPicPr>
          <p:cNvPr id="15375" name="Picture 4" descr="C:\Users\Vera\Pictures\дост среда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7789" y="2286001"/>
            <a:ext cx="1441938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A49CD2-2A12-4B6A-8E78-4F8150485700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2836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4"/>
          <p:cNvSpPr>
            <a:spLocks noGrp="1"/>
          </p:cNvSpPr>
          <p:nvPr>
            <p:ph type="title"/>
          </p:nvPr>
        </p:nvSpPr>
        <p:spPr>
          <a:xfrm>
            <a:off x="945174" y="277814"/>
            <a:ext cx="7741626" cy="1881187"/>
          </a:xfrm>
        </p:spPr>
        <p:txBody>
          <a:bodyPr/>
          <a:lstStyle/>
          <a:p>
            <a:r>
              <a:rPr lang="ru-RU" altLang="ru-RU" sz="3600" smtClean="0"/>
              <a:t>Критерии отбора объектов </a:t>
            </a:r>
            <a:br>
              <a:rPr lang="ru-RU" altLang="ru-RU" sz="3600" smtClean="0"/>
            </a:br>
            <a:r>
              <a:rPr lang="ru-RU" altLang="ru-RU" sz="3600" smtClean="0"/>
              <a:t>в Перечень приоритетных объектов</a:t>
            </a:r>
          </a:p>
        </p:txBody>
      </p:sp>
      <p:grpSp>
        <p:nvGrpSpPr>
          <p:cNvPr id="16387" name="Группа 43"/>
          <p:cNvGrpSpPr>
            <a:grpSpLocks/>
          </p:cNvGrpSpPr>
          <p:nvPr/>
        </p:nvGrpSpPr>
        <p:grpSpPr bwMode="auto">
          <a:xfrm>
            <a:off x="564173" y="1786292"/>
            <a:ext cx="7208227" cy="3703557"/>
            <a:chOff x="1071979" y="935975"/>
            <a:chExt cx="6689780" cy="4633521"/>
          </a:xfrm>
        </p:grpSpPr>
        <p:sp>
          <p:nvSpPr>
            <p:cNvPr id="9" name="AutoShape 12"/>
            <p:cNvSpPr>
              <a:spLocks noChangeArrowheads="1"/>
            </p:cNvSpPr>
            <p:nvPr/>
          </p:nvSpPr>
          <p:spPr bwMode="auto">
            <a:xfrm>
              <a:off x="1213406" y="935975"/>
              <a:ext cx="6548353" cy="2088232"/>
            </a:xfrm>
            <a:prstGeom prst="roundRect">
              <a:avLst>
                <a:gd name="adj" fmla="val 16667"/>
              </a:avLst>
            </a:prstGeom>
            <a:solidFill>
              <a:srgbClr val="FFDDDD"/>
            </a:solidFill>
            <a:ln>
              <a:headEnd/>
              <a:tailEnd/>
            </a:ln>
            <a:effectLst>
              <a:outerShdw blurRad="584200" dist="23000" dir="5400000" sx="94000" sy="94000" rotWithShape="0">
                <a:srgbClr val="000000">
                  <a:alpha val="25000"/>
                </a:srgbClr>
              </a:outerShdw>
            </a:effectLst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lIns="36000" anchor="ctr"/>
            <a:lstStyle/>
            <a:p>
              <a:pPr marL="228600" lvl="1" indent="-228600" algn="just">
                <a:buFont typeface="+mj-lt"/>
                <a:buAutoNum type="arabicPeriod"/>
                <a:defRPr/>
              </a:pPr>
              <a:r>
                <a:rPr lang="ru-RU" sz="2400" b="1" dirty="0">
                  <a:solidFill>
                    <a:schemeClr val="tx1"/>
                  </a:solidFill>
                </a:rPr>
                <a:t>Востребованность объекта инвалидами.</a:t>
              </a:r>
            </a:p>
            <a:p>
              <a:pPr marL="228600" lvl="1" indent="-228600" algn="just">
                <a:buFont typeface="+mj-lt"/>
                <a:buAutoNum type="arabicPeriod"/>
                <a:defRPr/>
              </a:pPr>
              <a:r>
                <a:rPr lang="ru-RU" sz="2400" b="1" dirty="0">
                  <a:solidFill>
                    <a:schemeClr val="tx1"/>
                  </a:solidFill>
                </a:rPr>
                <a:t>Техническое состояние объекта.</a:t>
              </a:r>
            </a:p>
            <a:p>
              <a:pPr marL="228600" lvl="1" indent="-228600" algn="just">
                <a:buFont typeface="+mj-lt"/>
                <a:buAutoNum type="arabicPeriod"/>
                <a:defRPr/>
              </a:pPr>
              <a:r>
                <a:rPr lang="ru-RU" sz="2400" b="1" dirty="0">
                  <a:solidFill>
                    <a:schemeClr val="tx1"/>
                  </a:solidFill>
                </a:rPr>
                <a:t>Финансовые ресурсы региона</a:t>
              </a:r>
            </a:p>
          </p:txBody>
        </p:sp>
        <p:sp>
          <p:nvSpPr>
            <p:cNvPr id="11" name="AutoShape 6"/>
            <p:cNvSpPr>
              <a:spLocks noChangeArrowheads="1"/>
            </p:cNvSpPr>
            <p:nvPr/>
          </p:nvSpPr>
          <p:spPr bwMode="auto">
            <a:xfrm>
              <a:off x="1071979" y="3383859"/>
              <a:ext cx="5873661" cy="477192"/>
            </a:xfrm>
            <a:prstGeom prst="roundRect">
              <a:avLst>
                <a:gd name="adj" fmla="val 13958"/>
              </a:avLst>
            </a:prstGeom>
            <a:solidFill>
              <a:srgbClr val="00B050"/>
            </a:solidFill>
            <a:ln w="9525">
              <a:solidFill>
                <a:schemeClr val="bg1">
                  <a:lumMod val="50000"/>
                  <a:alpha val="66000"/>
                </a:schemeClr>
              </a:solidFill>
              <a:round/>
              <a:headEnd/>
              <a:tailEnd/>
            </a:ln>
            <a:effectLst>
              <a:outerShdw blurRad="850900" dist="50800" dir="7320000" algn="ctr" rotWithShape="0">
                <a:schemeClr val="bg1">
                  <a:lumMod val="85000"/>
                </a:scheme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algn="ctr">
                <a:lnSpc>
                  <a:spcPts val="2200"/>
                </a:lnSpc>
                <a:defRPr/>
              </a:pPr>
              <a:r>
                <a:rPr lang="ru-RU" sz="2400" b="1" dirty="0">
                  <a:solidFill>
                    <a:schemeClr val="bg1"/>
                  </a:solidFill>
                </a:rPr>
                <a:t>Разработка Перечня приоритетных объектов</a:t>
              </a:r>
            </a:p>
            <a:p>
              <a:pPr algn="ctr">
                <a:lnSpc>
                  <a:spcPts val="2200"/>
                </a:lnSpc>
                <a:defRPr/>
              </a:pPr>
              <a:r>
                <a:rPr lang="ru-RU" sz="2400" b="1" dirty="0">
                  <a:solidFill>
                    <a:schemeClr val="bg1"/>
                  </a:solidFill>
                </a:rPr>
                <a:t> </a:t>
              </a:r>
            </a:p>
          </p:txBody>
        </p:sp>
        <p:pic>
          <p:nvPicPr>
            <p:cNvPr id="12" name="Picture 34" descr="wide blue arrow with fade"/>
            <p:cNvPicPr>
              <a:picLocks noChangeAspect="1" noChangeArrowheads="1"/>
            </p:cNvPicPr>
            <p:nvPr/>
          </p:nvPicPr>
          <p:blipFill>
            <a:blip r:embed="rId2" cstate="print">
              <a:lum contrast="-6000"/>
              <a:extLst/>
            </a:blip>
            <a:srcRect/>
            <a:stretch>
              <a:fillRect/>
            </a:stretch>
          </p:blipFill>
          <p:spPr bwMode="auto">
            <a:xfrm rot="5400000">
              <a:off x="4371189" y="2517654"/>
              <a:ext cx="216024" cy="1254558"/>
            </a:xfrm>
            <a:prstGeom prst="rect">
              <a:avLst/>
            </a:prstGeom>
            <a:noFill/>
            <a:ln>
              <a:noFill/>
            </a:ln>
            <a:effectLst>
              <a:glow rad="127000">
                <a:schemeClr val="accent1">
                  <a:alpha val="0"/>
                </a:schemeClr>
              </a:glow>
            </a:effectLst>
            <a:extLst/>
          </p:spPr>
        </p:pic>
        <p:sp>
          <p:nvSpPr>
            <p:cNvPr id="14" name="AutoShape 6"/>
            <p:cNvSpPr>
              <a:spLocks noChangeArrowheads="1"/>
            </p:cNvSpPr>
            <p:nvPr/>
          </p:nvSpPr>
          <p:spPr bwMode="auto">
            <a:xfrm>
              <a:off x="1213407" y="4845099"/>
              <a:ext cx="6400113" cy="724397"/>
            </a:xfrm>
            <a:prstGeom prst="roundRect">
              <a:avLst>
                <a:gd name="adj" fmla="val 13958"/>
              </a:avLst>
            </a:prstGeom>
            <a:solidFill>
              <a:srgbClr val="00B0F0">
                <a:alpha val="23000"/>
              </a:srgbClr>
            </a:solidFill>
            <a:ln w="25400">
              <a:solidFill>
                <a:srgbClr val="00B0F0">
                  <a:alpha val="66000"/>
                </a:srgbClr>
              </a:solidFill>
              <a:round/>
              <a:headEnd/>
              <a:tailEnd/>
            </a:ln>
            <a:effectLst>
              <a:outerShdw blurRad="1041400" dist="50800" dir="7320000" sx="163000" sy="163000" algn="ctr" rotWithShape="0">
                <a:schemeClr val="bg1">
                  <a:lumMod val="75000"/>
                </a:scheme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 wrap="square">
              <a:spAutoFit/>
            </a:bodyPr>
            <a:lstStyle/>
            <a:p>
              <a:pPr algn="ctr">
                <a:lnSpc>
                  <a:spcPts val="1600"/>
                </a:lnSpc>
                <a:defRPr/>
              </a:pPr>
              <a:r>
                <a:rPr lang="ru-RU" sz="2400" b="1" dirty="0"/>
                <a:t>Согласование Перечня приоритетных </a:t>
              </a:r>
              <a:r>
                <a:rPr lang="ru-RU" sz="2400" b="1" dirty="0" smtClean="0"/>
                <a:t>объектов с Координационным советом </a:t>
              </a:r>
              <a:r>
                <a:rPr lang="ru-RU" sz="2400" b="1" dirty="0"/>
                <a:t>по делам </a:t>
              </a:r>
              <a:r>
                <a:rPr lang="ru-RU" sz="2400" b="1" dirty="0" smtClean="0"/>
                <a:t>инвалидов</a:t>
              </a:r>
              <a:endParaRPr lang="ru-RU" sz="2400" b="1" dirty="0"/>
            </a:p>
          </p:txBody>
        </p:sp>
        <p:pic>
          <p:nvPicPr>
            <p:cNvPr id="17" name="Picture 34" descr="wide blue arrow with fade"/>
            <p:cNvPicPr>
              <a:picLocks noChangeAspect="1" noChangeArrowheads="1"/>
            </p:cNvPicPr>
            <p:nvPr/>
          </p:nvPicPr>
          <p:blipFill>
            <a:blip r:embed="rId2" cstate="print">
              <a:lum contrast="-6000"/>
              <a:extLst/>
            </a:blip>
            <a:srcRect/>
            <a:stretch>
              <a:fillRect/>
            </a:stretch>
          </p:blipFill>
          <p:spPr bwMode="auto">
            <a:xfrm rot="5400000">
              <a:off x="4371188" y="4037485"/>
              <a:ext cx="216023" cy="1254558"/>
            </a:xfrm>
            <a:prstGeom prst="rect">
              <a:avLst/>
            </a:prstGeom>
            <a:noFill/>
            <a:ln>
              <a:noFill/>
            </a:ln>
            <a:effectLst>
              <a:glow rad="127000">
                <a:schemeClr val="accent1">
                  <a:alpha val="0"/>
                </a:schemeClr>
              </a:glow>
            </a:effectLst>
            <a:extLst/>
          </p:spPr>
        </p:pic>
      </p:grpSp>
      <p:sp>
        <p:nvSpPr>
          <p:cNvPr id="15" name="AutoShape 12"/>
          <p:cNvSpPr>
            <a:spLocks noChangeArrowheads="1"/>
          </p:cNvSpPr>
          <p:nvPr/>
        </p:nvSpPr>
        <p:spPr bwMode="auto">
          <a:xfrm>
            <a:off x="6324600" y="2743200"/>
            <a:ext cx="2514600" cy="975782"/>
          </a:xfrm>
          <a:prstGeom prst="roundRect">
            <a:avLst>
              <a:gd name="adj" fmla="val 16667"/>
            </a:avLst>
          </a:prstGeom>
          <a:solidFill>
            <a:srgbClr val="D7ECF7"/>
          </a:solidFill>
          <a:ln>
            <a:solidFill>
              <a:schemeClr val="accent1"/>
            </a:solidFill>
            <a:headEnd/>
            <a:tailEnd/>
          </a:ln>
          <a:effectLst>
            <a:outerShdw blurRad="584200" dist="23000" dir="5400000" sx="94000" sy="94000" rotWithShape="0">
              <a:srgbClr val="000000">
                <a:alpha val="25000"/>
              </a:srgb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36000" anchor="ctr"/>
          <a:lstStyle/>
          <a:p>
            <a:pPr marL="0" lvl="1" algn="ctr">
              <a:lnSpc>
                <a:spcPts val="1800"/>
              </a:lnSpc>
              <a:defRPr/>
            </a:pPr>
            <a:r>
              <a:rPr lang="ru-RU" sz="2400" b="1" dirty="0">
                <a:solidFill>
                  <a:srgbClr val="C00000"/>
                </a:solidFill>
              </a:rPr>
              <a:t>ВОИ</a:t>
            </a:r>
          </a:p>
          <a:p>
            <a:pPr marL="0" lvl="1" algn="ctr">
              <a:lnSpc>
                <a:spcPts val="1800"/>
              </a:lnSpc>
              <a:defRPr/>
            </a:pPr>
            <a:r>
              <a:rPr lang="ru-RU" sz="2400" b="1" dirty="0">
                <a:solidFill>
                  <a:srgbClr val="C00000"/>
                </a:solidFill>
              </a:rPr>
              <a:t>Рекомендации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716560" y="5636419"/>
            <a:ext cx="7162800" cy="4619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Перечень ежегодно обновляется</a:t>
            </a:r>
          </a:p>
        </p:txBody>
      </p:sp>
      <p:sp>
        <p:nvSpPr>
          <p:cNvPr id="13" name="Date Placeholder 12"/>
          <p:cNvSpPr>
            <a:spLocks noGrp="1"/>
          </p:cNvSpPr>
          <p:nvPr>
            <p:ph type="dt" sz="quarter" idx="4294967295"/>
          </p:nvPr>
        </p:nvSpPr>
        <p:spPr>
          <a:xfrm>
            <a:off x="457200" y="6243638"/>
            <a:ext cx="2133600" cy="457200"/>
          </a:xfrm>
        </p:spPr>
        <p:txBody>
          <a:bodyPr/>
          <a:lstStyle/>
          <a:p>
            <a:pPr>
              <a:defRPr/>
            </a:pPr>
            <a:fld id="{731C5929-FB11-41B3-A631-AAA8350A6EE8}" type="datetime1">
              <a:rPr lang="ru-RU">
                <a:solidFill>
                  <a:srgbClr val="FFFFFF"/>
                </a:solidFill>
              </a:rPr>
              <a:pPr>
                <a:defRPr/>
              </a:pPr>
              <a:t>06.03.2015</a:t>
            </a:fld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4294967295"/>
          </p:nvPr>
        </p:nvSpPr>
        <p:spPr>
          <a:xfrm>
            <a:off x="3124200" y="62484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ru-RU" dirty="0">
                <a:solidFill>
                  <a:srgbClr val="FFFFFF"/>
                </a:solidFill>
              </a:rPr>
              <a:t>Осиновская ГКУ Дирекция ДСЗН г. Москвы</a:t>
            </a:r>
          </a:p>
        </p:txBody>
      </p:sp>
    </p:spTree>
    <p:extLst>
      <p:ext uri="{BB962C8B-B14F-4D97-AF65-F5344CB8AC3E}">
        <p14:creationId xmlns:p14="http://schemas.microsoft.com/office/powerpoint/2010/main" val="3134273763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5297366" y="2786063"/>
            <a:ext cx="3099288" cy="642937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28" name="Заголовок 1"/>
          <p:cNvSpPr>
            <a:spLocks noGrp="1"/>
          </p:cNvSpPr>
          <p:nvPr>
            <p:ph type="title"/>
          </p:nvPr>
        </p:nvSpPr>
        <p:spPr>
          <a:xfrm>
            <a:off x="2286000" y="293688"/>
            <a:ext cx="6629400" cy="1916112"/>
          </a:xfrm>
          <a:solidFill>
            <a:schemeClr val="bg1"/>
          </a:solidFill>
        </p:spPr>
        <p:txBody>
          <a:bodyPr/>
          <a:lstStyle/>
          <a:p>
            <a:r>
              <a:rPr lang="ru-RU" altLang="ru-RU" sz="3200" smtClean="0"/>
              <a:t>Обеспечение плановых показателей доступных объектов </a:t>
            </a:r>
            <a:br>
              <a:rPr lang="ru-RU" altLang="ru-RU" sz="3200" smtClean="0"/>
            </a:br>
            <a:r>
              <a:rPr lang="ru-RU" altLang="ru-RU" sz="3200" smtClean="0"/>
              <a:t> ГП  «Доступная среда»</a:t>
            </a:r>
          </a:p>
        </p:txBody>
      </p:sp>
      <p:sp>
        <p:nvSpPr>
          <p:cNvPr id="1029" name="Объект 2"/>
          <p:cNvSpPr>
            <a:spLocks noGrp="1"/>
          </p:cNvSpPr>
          <p:nvPr>
            <p:ph sz="half" idx="1"/>
          </p:nvPr>
        </p:nvSpPr>
        <p:spPr>
          <a:xfrm>
            <a:off x="457200" y="2133601"/>
            <a:ext cx="4038600" cy="3992563"/>
          </a:xfrm>
        </p:spPr>
        <p:txBody>
          <a:bodyPr>
            <a:normAutofit fontScale="77500" lnSpcReduction="20000"/>
          </a:bodyPr>
          <a:lstStyle/>
          <a:p>
            <a:pPr marL="0" indent="0">
              <a:buFont typeface="Arial" pitchFamily="34" charset="0"/>
              <a:buNone/>
            </a:pPr>
            <a:r>
              <a:rPr lang="ru-RU" altLang="ru-RU" sz="2400" smtClean="0"/>
              <a:t>Показатель доступности ПД      по годам:</a:t>
            </a:r>
          </a:p>
        </p:txBody>
      </p:sp>
      <p:sp>
        <p:nvSpPr>
          <p:cNvPr id="13" name="Date Placeholder 1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4C91C504-5CBF-4C54-8B4F-72AFE51272AE}" type="datetime1">
              <a:rPr lang="ru-RU">
                <a:solidFill>
                  <a:schemeClr val="tx1">
                    <a:tint val="75000"/>
                  </a:schemeClr>
                </a:solidFill>
              </a:rPr>
              <a:pPr>
                <a:defRPr/>
              </a:pPr>
              <a:t>06.03.2015</a:t>
            </a:fld>
            <a:endParaRPr lang="en-US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4648200" cy="457200"/>
          </a:xfrm>
        </p:spPr>
        <p:txBody>
          <a:bodyPr/>
          <a:lstStyle/>
          <a:p>
            <a:pPr>
              <a:defRPr/>
            </a:pPr>
            <a:r>
              <a:rPr lang="ru-RU">
                <a:solidFill>
                  <a:schemeClr val="tx1">
                    <a:tint val="75000"/>
                  </a:schemeClr>
                </a:solidFill>
              </a:rPr>
              <a:t>Осиновская ГКУ Дирекция ДСЗН г. Москвы</a:t>
            </a:r>
            <a:endParaRPr lang="en-US" dirty="0">
              <a:solidFill>
                <a:schemeClr val="tx1">
                  <a:tint val="75000"/>
                </a:schemeClr>
              </a:solidFill>
            </a:endParaRPr>
          </a:p>
        </p:txBody>
      </p:sp>
      <p:graphicFrame>
        <p:nvGraphicFramePr>
          <p:cNvPr id="1026" name="Диаграмма 4"/>
          <p:cNvGraphicFramePr>
            <a:graphicFrameLocks/>
          </p:cNvGraphicFramePr>
          <p:nvPr/>
        </p:nvGraphicFramePr>
        <p:xfrm>
          <a:off x="228600" y="2971800"/>
          <a:ext cx="5029200" cy="337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r:id="rId4" imgW="5444200" imgH="3377477" progId="Excel.Chart.8">
                  <p:embed/>
                </p:oleObj>
              </mc:Choice>
              <mc:Fallback>
                <p:oleObj r:id="rId4" imgW="5444200" imgH="3377477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971800"/>
                        <a:ext cx="5029200" cy="337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6"/>
          <a:srcRect l="4478" t="22792" r="66688" b="65633"/>
          <a:stretch/>
        </p:blipFill>
        <p:spPr bwMode="auto">
          <a:xfrm>
            <a:off x="483577" y="1357314"/>
            <a:ext cx="2057400" cy="619125"/>
          </a:xfrm>
          <a:prstGeom prst="rect">
            <a:avLst/>
          </a:prstGeom>
          <a:ln w="38100" cap="sq">
            <a:solidFill>
              <a:schemeClr val="accent5">
                <a:lumMod val="75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/>
        </p:spPr>
      </p:pic>
      <p:sp>
        <p:nvSpPr>
          <p:cNvPr id="15" name="Content Placeholder 14"/>
          <p:cNvSpPr>
            <a:spLocks noGrp="1"/>
          </p:cNvSpPr>
          <p:nvPr>
            <p:ph sz="half" idx="2"/>
          </p:nvPr>
        </p:nvSpPr>
        <p:spPr>
          <a:xfrm>
            <a:off x="5410200" y="2362200"/>
            <a:ext cx="3733800" cy="4038600"/>
          </a:xfrm>
        </p:spPr>
        <p:txBody>
          <a:bodyPr>
            <a:normAutofit fontScale="77500" lnSpcReduction="20000"/>
          </a:bodyPr>
          <a:lstStyle/>
          <a:p>
            <a:pPr>
              <a:buFont typeface="Arial" charset="0"/>
              <a:buNone/>
              <a:defRPr/>
            </a:pPr>
            <a:r>
              <a:rPr lang="ru-RU" sz="2400" b="1" dirty="0" smtClean="0">
                <a:solidFill>
                  <a:srgbClr val="C00000"/>
                </a:solidFill>
              </a:rPr>
              <a:t>Показатель доступности</a:t>
            </a:r>
          </a:p>
          <a:p>
            <a:pPr>
              <a:buFont typeface="Arial" charset="0"/>
              <a:buNone/>
              <a:defRPr/>
            </a:pPr>
            <a:endParaRPr lang="ru-RU" sz="2400" b="1" dirty="0" smtClean="0">
              <a:solidFill>
                <a:srgbClr val="C00000"/>
              </a:solidFill>
            </a:endParaRPr>
          </a:p>
          <a:p>
            <a:pPr>
              <a:buFont typeface="Arial" charset="0"/>
              <a:buNone/>
              <a:defRPr/>
            </a:pPr>
            <a:r>
              <a:rPr lang="ru-RU" sz="2000" dirty="0" smtClean="0"/>
              <a:t>       </a:t>
            </a:r>
            <a:r>
              <a:rPr lang="ru-RU" sz="2000" u="sng" dirty="0" smtClean="0"/>
              <a:t> доступные полностью</a:t>
            </a:r>
          </a:p>
          <a:p>
            <a:pPr>
              <a:buFont typeface="Arial" charset="0"/>
              <a:buNone/>
              <a:defRPr/>
            </a:pPr>
            <a:r>
              <a:rPr lang="ru-RU" sz="2000" dirty="0" smtClean="0"/>
              <a:t>         приоритетные</a:t>
            </a:r>
          </a:p>
          <a:p>
            <a:pPr>
              <a:buFont typeface="Arial" charset="0"/>
              <a:buNone/>
              <a:defRPr/>
            </a:pPr>
            <a:r>
              <a:rPr lang="ru-RU" sz="2400" b="1" dirty="0" smtClean="0">
                <a:solidFill>
                  <a:srgbClr val="C00000"/>
                </a:solidFill>
              </a:rPr>
              <a:t>Коэффициент доступности</a:t>
            </a:r>
          </a:p>
          <a:p>
            <a:pPr>
              <a:buFont typeface="Arial" charset="0"/>
              <a:buNone/>
              <a:defRPr/>
            </a:pPr>
            <a:endParaRPr lang="ru-RU" sz="2400" b="1" dirty="0" smtClean="0">
              <a:solidFill>
                <a:srgbClr val="C00000"/>
              </a:solidFill>
            </a:endParaRPr>
          </a:p>
          <a:p>
            <a:pPr>
              <a:buFont typeface="Arial" charset="0"/>
              <a:buNone/>
              <a:defRPr/>
            </a:pPr>
            <a:r>
              <a:rPr lang="ru-RU" sz="2000" dirty="0" smtClean="0"/>
              <a:t>         </a:t>
            </a:r>
            <a:r>
              <a:rPr lang="ru-RU" sz="2000" u="sng" dirty="0" smtClean="0"/>
              <a:t>доступные полностью</a:t>
            </a:r>
          </a:p>
          <a:p>
            <a:pPr>
              <a:buFont typeface="Arial" charset="0"/>
              <a:buNone/>
              <a:defRPr/>
            </a:pPr>
            <a:r>
              <a:rPr lang="ru-RU" sz="2000" dirty="0" smtClean="0"/>
              <a:t>            обследованные</a:t>
            </a:r>
          </a:p>
          <a:p>
            <a:pPr marL="0" indent="0">
              <a:buFont typeface="Arial" charset="0"/>
              <a:buNone/>
              <a:defRPr/>
            </a:pPr>
            <a:endParaRPr lang="ru-RU" sz="2000" dirty="0" smtClean="0"/>
          </a:p>
          <a:p>
            <a:pPr marL="0" indent="0">
              <a:buFont typeface="Arial" charset="0"/>
              <a:buNone/>
              <a:defRPr/>
            </a:pPr>
            <a:endParaRPr lang="ru-RU" sz="2000" dirty="0"/>
          </a:p>
          <a:p>
            <a:pPr marL="0" indent="0">
              <a:buFont typeface="Arial" charset="0"/>
              <a:buNone/>
              <a:defRPr/>
            </a:pPr>
            <a:r>
              <a:rPr lang="ru-RU" sz="2000" dirty="0" smtClean="0"/>
              <a:t>По результатам ГП «Доступная среда» почти половина приоритетных объектов должны стать полностью доступными</a:t>
            </a:r>
          </a:p>
          <a:p>
            <a:pPr>
              <a:buFont typeface="Arial" charset="0"/>
              <a:buNone/>
              <a:defRPr/>
            </a:pPr>
            <a:r>
              <a:rPr lang="ru-RU" dirty="0" smtClean="0"/>
              <a:t>         </a:t>
            </a:r>
          </a:p>
          <a:p>
            <a:pPr>
              <a:buFont typeface="Arial" charset="0"/>
              <a:buChar char="•"/>
              <a:defRPr/>
            </a:pPr>
            <a:endParaRPr lang="ru-RU" dirty="0"/>
          </a:p>
        </p:txBody>
      </p:sp>
      <p:sp>
        <p:nvSpPr>
          <p:cNvPr id="1034" name="TextBox 15"/>
          <p:cNvSpPr txBox="1">
            <a:spLocks noChangeArrowheads="1"/>
          </p:cNvSpPr>
          <p:nvPr/>
        </p:nvSpPr>
        <p:spPr bwMode="auto">
          <a:xfrm>
            <a:off x="5297366" y="2928939"/>
            <a:ext cx="914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ru-RU" altLang="ru-RU"/>
              <a:t>ПД =</a:t>
            </a:r>
          </a:p>
        </p:txBody>
      </p:sp>
      <p:sp>
        <p:nvSpPr>
          <p:cNvPr id="1035" name="TextBox 16"/>
          <p:cNvSpPr txBox="1">
            <a:spLocks noChangeArrowheads="1"/>
          </p:cNvSpPr>
          <p:nvPr/>
        </p:nvSpPr>
        <p:spPr bwMode="auto">
          <a:xfrm>
            <a:off x="5363308" y="4143375"/>
            <a:ext cx="7180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ru-RU" altLang="ru-RU"/>
              <a:t>КД =</a:t>
            </a:r>
          </a:p>
        </p:txBody>
      </p:sp>
      <p:sp>
        <p:nvSpPr>
          <p:cNvPr id="18" name="Rectangle 17"/>
          <p:cNvSpPr/>
          <p:nvPr/>
        </p:nvSpPr>
        <p:spPr>
          <a:xfrm>
            <a:off x="5363307" y="3929063"/>
            <a:ext cx="3231174" cy="78581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0D5C1B-ADF6-40E0-B522-666E10C6739C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1187624" y="2971800"/>
            <a:ext cx="25922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Показатели будут скорректированы в сторону уменьшения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5185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1215</Words>
  <Application>Microsoft Office PowerPoint</Application>
  <PresentationFormat>Экран (4:3)</PresentationFormat>
  <Paragraphs>218</Paragraphs>
  <Slides>15</Slides>
  <Notes>6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Calibri</vt:lpstr>
      <vt:lpstr>Wingdings</vt:lpstr>
      <vt:lpstr>Тема Office</vt:lpstr>
      <vt:lpstr>Microsoft Excel Chart</vt:lpstr>
      <vt:lpstr>   </vt:lpstr>
      <vt:lpstr> Цели паспортизации в рамках госпрограммы «Доступная среда» </vt:lpstr>
      <vt:lpstr>Софинансирование</vt:lpstr>
      <vt:lpstr>Условия софинансирования мероприятий по адаптации объектов регионов из госпрограммы «Доступная среда»</vt:lpstr>
      <vt:lpstr>Методика паспортизации</vt:lpstr>
      <vt:lpstr>Модель паспортизации</vt:lpstr>
      <vt:lpstr>Приоритетные объекты</vt:lpstr>
      <vt:lpstr>Критерии отбора объектов  в Перечень приоритетных объектов</vt:lpstr>
      <vt:lpstr>Обеспечение плановых показателей доступных объектов   ГП  «Доступная среда»</vt:lpstr>
      <vt:lpstr>Порядок сбора информации определяется регионом с учетом рекомендаций Минтруда</vt:lpstr>
      <vt:lpstr>Презентация PowerPoint</vt:lpstr>
      <vt:lpstr>Презентация PowerPoint</vt:lpstr>
      <vt:lpstr>Презентация PowerPoint</vt:lpstr>
      <vt:lpstr>Сбор и проверка  информации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</dc:title>
  <dc:creator>User</dc:creator>
  <cp:lastModifiedBy>Вера Осиновская</cp:lastModifiedBy>
  <cp:revision>8</cp:revision>
  <dcterms:created xsi:type="dcterms:W3CDTF">2015-03-03T15:55:22Z</dcterms:created>
  <dcterms:modified xsi:type="dcterms:W3CDTF">2015-03-06T01:58:21Z</dcterms:modified>
</cp:coreProperties>
</file>